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60" r:id="rId4"/>
    <p:sldId id="262" r:id="rId5"/>
    <p:sldId id="304" r:id="rId6"/>
    <p:sldId id="303" r:id="rId7"/>
    <p:sldId id="313" r:id="rId8"/>
    <p:sldId id="379" r:id="rId9"/>
    <p:sldId id="306" r:id="rId10"/>
    <p:sldId id="305" r:id="rId11"/>
    <p:sldId id="307" r:id="rId12"/>
    <p:sldId id="375" r:id="rId13"/>
    <p:sldId id="372" r:id="rId14"/>
    <p:sldId id="355" r:id="rId15"/>
    <p:sldId id="302" r:id="rId16"/>
    <p:sldId id="259" r:id="rId17"/>
    <p:sldId id="308" r:id="rId18"/>
    <p:sldId id="392" r:id="rId19"/>
    <p:sldId id="338" r:id="rId20"/>
    <p:sldId id="360" r:id="rId21"/>
    <p:sldId id="321" r:id="rId22"/>
    <p:sldId id="345" r:id="rId23"/>
    <p:sldId id="310" r:id="rId24"/>
    <p:sldId id="373" r:id="rId25"/>
    <p:sldId id="395" r:id="rId26"/>
    <p:sldId id="382" r:id="rId27"/>
    <p:sldId id="350" r:id="rId28"/>
    <p:sldId id="353" r:id="rId29"/>
    <p:sldId id="331" r:id="rId30"/>
    <p:sldId id="325" r:id="rId31"/>
    <p:sldId id="334" r:id="rId32"/>
    <p:sldId id="391" r:id="rId33"/>
    <p:sldId id="390" r:id="rId34"/>
    <p:sldId id="378" r:id="rId35"/>
    <p:sldId id="384" r:id="rId36"/>
    <p:sldId id="385" r:id="rId37"/>
    <p:sldId id="386" r:id="rId38"/>
    <p:sldId id="387" r:id="rId39"/>
    <p:sldId id="388" r:id="rId40"/>
    <p:sldId id="393" r:id="rId41"/>
    <p:sldId id="389" r:id="rId42"/>
    <p:sldId id="37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BE6771DE-86A0-442A-8C21-44204F452BA1}">
          <p14:sldIdLst>
            <p14:sldId id="256"/>
            <p14:sldId id="257"/>
            <p14:sldId id="260"/>
          </p14:sldIdLst>
        </p14:section>
        <p14:section name="Modellazione" id="{A670805A-7084-4023-9DFB-D4AF773F26BA}">
          <p14:sldIdLst>
            <p14:sldId id="262"/>
            <p14:sldId id="304"/>
            <p14:sldId id="303"/>
            <p14:sldId id="313"/>
            <p14:sldId id="379"/>
            <p14:sldId id="306"/>
            <p14:sldId id="305"/>
            <p14:sldId id="307"/>
            <p14:sldId id="375"/>
            <p14:sldId id="372"/>
            <p14:sldId id="355"/>
          </p14:sldIdLst>
        </p14:section>
        <p14:section name="Attività sperimentale" id="{0FDD544A-71CB-44AD-88D0-9D1BE790EC06}">
          <p14:sldIdLst>
            <p14:sldId id="302"/>
            <p14:sldId id="259"/>
            <p14:sldId id="308"/>
            <p14:sldId id="392"/>
            <p14:sldId id="338"/>
          </p14:sldIdLst>
        </p14:section>
        <p14:section name="Sistema reale SRT" id="{7D7692D1-B9CC-4F0C-BC1E-DB422476D682}">
          <p14:sldIdLst>
            <p14:sldId id="360"/>
            <p14:sldId id="321"/>
            <p14:sldId id="345"/>
          </p14:sldIdLst>
        </p14:section>
        <p14:section name="Controllo" id="{2E5D3627-F40A-472E-AD70-99B5A84039D7}">
          <p14:sldIdLst>
            <p14:sldId id="310"/>
            <p14:sldId id="373"/>
            <p14:sldId id="395"/>
            <p14:sldId id="382"/>
            <p14:sldId id="350"/>
            <p14:sldId id="353"/>
            <p14:sldId id="331"/>
            <p14:sldId id="325"/>
            <p14:sldId id="334"/>
            <p14:sldId id="391"/>
            <p14:sldId id="390"/>
            <p14:sldId id="378"/>
            <p14:sldId id="384"/>
            <p14:sldId id="385"/>
            <p14:sldId id="386"/>
            <p14:sldId id="387"/>
            <p14:sldId id="388"/>
            <p14:sldId id="393"/>
          </p14:sldIdLst>
        </p14:section>
        <p14:section name="Conclusione" id="{A418C82C-88E2-40EA-83A4-6C9CA292637B}">
          <p14:sldIdLst>
            <p14:sldId id="389"/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6F89A4"/>
    <a:srgbClr val="3687D8"/>
    <a:srgbClr val="DBD5D0"/>
    <a:srgbClr val="C1B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3007" autoAdjust="0"/>
  </p:normalViewPr>
  <p:slideViewPr>
    <p:cSldViewPr snapToGrid="0">
      <p:cViewPr varScale="1">
        <p:scale>
          <a:sx n="68" d="100"/>
          <a:sy n="68" d="100"/>
        </p:scale>
        <p:origin x="7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03A57E-A717-497D-BC76-66BF226841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7B504-6780-48D1-A476-DD98FF00BA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643DF-E254-427A-83F3-06C6CA070A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D0CF0-AE6B-4342-9708-F0611AA570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882D-BB54-44D8-A2E3-D3A87B46C55A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E60E3-B91A-45F7-AA2C-C8FB258D8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8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nostro lavoro di tesi è stata un’indagine teorica e sperimentale sugli approcci di controllo centralizzato per un robot a cinematica parallela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33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Sono presentate le coppie di </a:t>
            </a:r>
            <a:r>
              <a:rPr lang="it-IT" dirty="0" err="1"/>
              <a:t>matlab</a:t>
            </a:r>
            <a:r>
              <a:rPr lang="it-IT" dirty="0"/>
              <a:t> e di </a:t>
            </a:r>
            <a:r>
              <a:rPr lang="it-IT" dirty="0" err="1"/>
              <a:t>adams</a:t>
            </a:r>
            <a:r>
              <a:rPr lang="it-IT" dirty="0"/>
              <a:t> risultati da una stessa legge di moto. La differenza fra le due da l’errore che come si può vedere è nell’ordine di 10^-7 ed dovuto sia dai differenti metodi numerici usati dai software e dall’esportazione che dalla precisione con la quale si  esportano i dati da Adams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01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 singolarità sono configurazioni che delimitano lo spazio di lavoro del robot. In figura si può vedere tutto lo spazio raggiungibile dal robot.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161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principali casi di singolarità sono tre, si verificano quando due link consecutivi assumono una configurazione parallela tra di loro.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433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Attraverso il numero di condizionamento possiamo valutare il comportamento del robot nel piano [</a:t>
            </a:r>
            <a:r>
              <a:rPr lang="it-IT" dirty="0" err="1"/>
              <a:t>x,y</a:t>
            </a:r>
            <a:r>
              <a:rPr lang="it-IT" dirty="0"/>
              <a:t>], il numero di condizionamento viene definito come r, compreso tra 1 ed infinito. </a:t>
            </a:r>
          </a:p>
          <a:p>
            <a:r>
              <a:rPr lang="it-IT" dirty="0"/>
              <a:t>In casi di singolarità il numero diverge ad infinito.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7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Fatte le analisi, ed unendo i risultati ottenuto è stato individuato uno spazio di lavoro esente dalle singolarità. </a:t>
            </a:r>
          </a:p>
          <a:p>
            <a:r>
              <a:rPr lang="it-IT" dirty="0"/>
              <a:t>In figura possiamo vedere la rappresentazione di questo spazio mediante un rettangolo e la conseguente analisi del numero di condizionamento.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48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Realizzazione bus di campo sul quale gira la comunicazione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78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Bechoff</a:t>
            </a:r>
            <a:r>
              <a:rPr lang="it-IT" dirty="0"/>
              <a:t> -&gt; modulo per Input </a:t>
            </a:r>
            <a:r>
              <a:rPr lang="it-IT" dirty="0" err="1"/>
              <a:t>outpu</a:t>
            </a:r>
            <a:r>
              <a:rPr lang="it-IT" dirty="0"/>
              <a:t> digitali come fungo e luci di segnalazione</a:t>
            </a:r>
          </a:p>
          <a:p>
            <a:r>
              <a:rPr lang="it-IT" dirty="0"/>
              <a:t>Azionamenti -&gt; azionamenti </a:t>
            </a:r>
            <a:r>
              <a:rPr lang="it-IT" dirty="0" err="1"/>
              <a:t>colpley</a:t>
            </a:r>
            <a:r>
              <a:rPr lang="it-IT" dirty="0"/>
              <a:t> control compatibili con </a:t>
            </a:r>
            <a:r>
              <a:rPr lang="it-IT" dirty="0" err="1"/>
              <a:t>ethercat</a:t>
            </a:r>
            <a:endParaRPr lang="it-IT" dirty="0"/>
          </a:p>
          <a:p>
            <a:r>
              <a:rPr lang="it-IT" dirty="0"/>
              <a:t>Alimentatori -&gt; uno per la logica 24 V e uno per la potenza 80 V </a:t>
            </a:r>
          </a:p>
          <a:p>
            <a:r>
              <a:rPr lang="it-IT" dirty="0"/>
              <a:t>Motori </a:t>
            </a:r>
            <a:r>
              <a:rPr lang="it-IT" dirty="0" err="1"/>
              <a:t>mavilor</a:t>
            </a:r>
            <a:r>
              <a:rPr lang="it-IT" dirty="0"/>
              <a:t> realizzati apposta sapendo che sarebbero alimentati con tensione compresa tra 70 e 90 volt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643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reale è connesso nel seguente modo: master -&gt; </a:t>
            </a:r>
            <a:r>
              <a:rPr lang="it-IT" dirty="0" err="1"/>
              <a:t>bechoff</a:t>
            </a:r>
            <a:r>
              <a:rPr lang="it-IT" dirty="0"/>
              <a:t> -&gt; azionamenti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470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comunicazione avviene tramite </a:t>
            </a:r>
            <a:r>
              <a:rPr lang="it-IT" dirty="0" err="1"/>
              <a:t>Ethercat</a:t>
            </a:r>
            <a:r>
              <a:rPr lang="it-IT" dirty="0"/>
              <a:t> ,  il PC target è identificato come master e va a comandare una serie di slave, per costruire la topologia è stato utilizzato EC-</a:t>
            </a:r>
            <a:r>
              <a:rPr lang="it-IT" dirty="0" err="1"/>
              <a:t>Engineer</a:t>
            </a:r>
            <a:r>
              <a:rPr lang="it-IT" dirty="0"/>
              <a:t> il quale produce un file ENI, in formato XML che specifica la topologia e i messaggi scambiati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888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tipologia di messaggi scambiati è quella delle PDO, per quanto riguarda il </a:t>
            </a:r>
            <a:r>
              <a:rPr lang="it-IT" dirty="0" err="1"/>
              <a:t>bechkoff</a:t>
            </a:r>
            <a:r>
              <a:rPr lang="it-IT" dirty="0"/>
              <a:t> non abbiamo la possibilità di gestire i registri controllati, si occupa di ricevere e trasmettere sempre tutti i suoi registri, ci concentriamo quindi sugli azionamenti. Le PDO 3 e 4 invece hanno parametri non legati al controllo dell’azionamento quanto più al suo stato, in particolare la status word ci dice se l’azionamento è operativo o no e la control word si occupa di farlo diventare operativo. Le PDO invece che riceve l’azionamento sono riguardanti la modalità di controllo (in coppia) e la target torque che è la coppia che l’azionamento dovrà fornire al motore.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21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Quindi, definiamo il dispositivo oggetto della tesi come un manipolatore a cinematica parallela composto da quattro per il movimento negli assi X,Y ed una vite per il movimento nell’asse Z. L’obiettivo finale della tesi è stato quello di andare a ricercare l’approccio di controllo che garantiva le performance migliori per il manipolatore.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107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80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Possiamo vedere la logica implementata nello </a:t>
            </a:r>
            <a:r>
              <a:rPr lang="it-IT" dirty="0" err="1"/>
              <a:t>stateflow</a:t>
            </a:r>
            <a:r>
              <a:rPr lang="it-IT" dirty="0"/>
              <a:t> in questa macchina stati:</a:t>
            </a:r>
          </a:p>
          <a:p>
            <a:r>
              <a:rPr lang="it-IT" dirty="0"/>
              <a:t>Appena si accende il robot siamo in una fase di </a:t>
            </a:r>
            <a:r>
              <a:rPr lang="it-IT" dirty="0" err="1"/>
              <a:t>idle</a:t>
            </a:r>
            <a:r>
              <a:rPr lang="it-IT" dirty="0"/>
              <a:t>, successivamente vi è una fase di </a:t>
            </a:r>
            <a:r>
              <a:rPr lang="it-IT" dirty="0" err="1"/>
              <a:t>homing</a:t>
            </a:r>
            <a:r>
              <a:rPr lang="it-IT" dirty="0"/>
              <a:t> nella quale il robot si reca dei riferimenti per trovare lo zero, in particolare questi riferimenti per le braccia sono i finecorsa a destra e per la vite il finecorsa superiore. Successivamente a questo il robot esegue una fase di posizionamento nella quale si colloca nello spazio di lavoro che abbiamo identificato precedentemente, per concludere vi è la fase di traiettoria nella quale viene eseguita una tra le possibili traiettorie. In caso di errore è possibile fermare il programma e in automatico si ritorna alla fase di IDLE altrimenti una volta conclusa la traiettoria il programma </a:t>
            </a:r>
            <a:r>
              <a:rPr lang="it-IT" dirty="0" err="1"/>
              <a:t>finsce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158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Parte fondamentale è l’interfaccia grafica, la quale permette di azionare il manipolatore e di fermarlo in caso di emergenza, andando poi a vedere le varie statistiche e i parametri di interesse.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47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696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controllore della vite è un PD, è semplice </a:t>
            </a:r>
            <a:r>
              <a:rPr lang="it-IT" dirty="0" err="1"/>
              <a:t>computazionalmente</a:t>
            </a:r>
            <a:r>
              <a:rPr lang="it-IT" dirty="0"/>
              <a:t>, le traiettorie vengono seguite in maniera corretta e soffre di poche </a:t>
            </a:r>
            <a:r>
              <a:rPr lang="it-IT" dirty="0" err="1"/>
              <a:t>vibrazoni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307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81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955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partire da una legge di moto vengono generati i </a:t>
            </a:r>
            <a:r>
              <a:rPr lang="it-IT" dirty="0" err="1"/>
              <a:t>setpoint</a:t>
            </a:r>
            <a:r>
              <a:rPr lang="it-IT" dirty="0"/>
              <a:t> [</a:t>
            </a:r>
            <a:r>
              <a:rPr lang="it-IT" dirty="0" err="1"/>
              <a:t>x,y</a:t>
            </a:r>
            <a:r>
              <a:rPr lang="it-IT" dirty="0"/>
              <a:t>], viene poi fatta la cinematica inversa per ottenere i set point ai giunti che verranno confrontati con </a:t>
            </a:r>
          </a:p>
          <a:p>
            <a:r>
              <a:rPr lang="it-IT" dirty="0"/>
              <a:t>I valori di posizione e velocità attuali ottenendo un errore che verrà moltiplicato per una legge di controllo PD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405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controllo ID è un’evoluzione del PD in particolare viene introdotta una parte che funziona da azione di stabilizzazione lineare che comprende la somma tra il contributo PD e l’accelerazione del </a:t>
            </a:r>
            <a:r>
              <a:rPr lang="it-IT" dirty="0" err="1"/>
              <a:t>setpoint</a:t>
            </a:r>
            <a:r>
              <a:rPr lang="it-IT" dirty="0"/>
              <a:t>. Il risultato di quest’operazione, insieme alla posizione e velocità attuali entrerà in un blocco di dinamica inversa che ha come scopo la generazione di termini di compensazione dinamici che vanno a cancellare le non linearità e a generare disaccoppiamento.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793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È stata fatta poi un’analisi su questi due approcci con una traiettoria circolare: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6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La presentazione è divisa in due parti principali, una prima di modellazione fisica in quanto per applicare gli approcci di controllo è necessario avere chiaro il modello ed applicarli inizialmente offline, e successivamente una parte sperimentale nella quale verrà studiato il sistema reale dove si applicheranno tutte le cose viste in teoria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653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139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451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766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403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749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070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148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L’approccio successivo è stato quello del controllo robusto, si ipotizza che il modello abbia una compensazione imperfetta, di conseguenza viene aggiunto un termine ulteriore allo schema a  dinamica inversa  che si occupa di fornire </a:t>
            </a:r>
            <a:r>
              <a:rPr lang="it-IT" sz="1800" b="0" i="0" u="none" strike="noStrike" baseline="0" dirty="0">
                <a:latin typeface="CMR12"/>
              </a:rPr>
              <a:t>robustezza contrastando le incertezze e calcolando i termini non lineari che dipendono dallo stato del manipolatore.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611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sz="1200" b="0" i="0" u="none" strike="noStrike" baseline="0" dirty="0">
                <a:latin typeface="CMR12"/>
              </a:rPr>
              <a:t>Presentiamo ora un confronto tra l’errore del controllo ID e l’errore del controllo robusto, è chiaramente visibile che il controllore robusto tende a diminuire di vari ordini di grandezza l’errore. </a:t>
            </a:r>
          </a:p>
          <a:p>
            <a:pPr algn="l"/>
            <a:r>
              <a:rPr lang="it-IT" sz="1200" b="0" i="0" u="none" strike="noStrike" baseline="0" dirty="0">
                <a:latin typeface="CMR12"/>
              </a:rPr>
              <a:t>Però, ad alte frequenze potrebbe esserci la commutazione in maniera molto rapida a causa del termine di controllo robusto, di conseguenza viene approssimato introducendo un parametro epsilon sufficientemente grande.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911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In caso del parametro epsilon sufficientemente grande la variabile di controllo non soffre di commutazioni ad alte frequenze, come è possibile vedere dal primo grafico, invece, in caso che il parametro non sia corretto l’azione di controllo da origini a vibrazioni.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816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it-IT" dirty="0"/>
              <a:t>Il comportamento dei link è disaccoppiato da quello della vite, sono stati quindi trattati separatamente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32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sz="1200" b="0" i="0" u="none" strike="noStrike" baseline="0" dirty="0">
                <a:latin typeface="CMR12"/>
              </a:rPr>
              <a:t>Presentiamo ora un confronto tra l’errore del controllo ID e l’errore del controllo robusto, è chiaramente visibile che il controllore robusto tende a diminuire di vari ordini di grandezza l’errore. </a:t>
            </a:r>
          </a:p>
          <a:p>
            <a:pPr algn="l"/>
            <a:r>
              <a:rPr lang="it-IT" sz="1200" b="0" i="0" u="none" strike="noStrike" baseline="0" dirty="0">
                <a:latin typeface="CMR12"/>
              </a:rPr>
              <a:t>Però, ad alte frequenze potrebbe esserci la commutazione in maniera molto rapida a causa del termine di controllo robusto, di conseguenza viene approssimato introducendo un parametro epsilon sufficientemente grande.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8080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Il controllo ID offre buone performance e ha delle debolezze, sistema fisico molto diverso dal modello,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6523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59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ha due gradi di libertà, due ingressi (motori) e due uscite (traslazione asse Z e movimento epicicloidale). Definendo </a:t>
            </a:r>
            <a:r>
              <a:rPr lang="it-IT" dirty="0" err="1"/>
              <a:t>J_e</a:t>
            </a:r>
            <a:r>
              <a:rPr lang="it-IT" dirty="0"/>
              <a:t> attraverso la sovrapposizioni degli effetti dato che è un sistema lineare. Noto questo sono note tutte le relazioni in-out, note massa e inerzia si trovano cinematica e dinamica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6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di riferimento è posto punto medio fra A e B. Per la cinematica sono state fatte le equazioni alle circonferenze, centrate nei punti C e D con raggio la lunghezza del link.</a:t>
            </a:r>
          </a:p>
          <a:p>
            <a:r>
              <a:rPr lang="it-IT" dirty="0"/>
              <a:t>Sviluppando il sistema si possono trovare posizione, velocità ed accelerazione dell’EF in funzione di theta1 e theta2.</a:t>
            </a:r>
          </a:p>
          <a:p>
            <a:endParaRPr lang="it-IT" dirty="0"/>
          </a:p>
          <a:p>
            <a:r>
              <a:rPr lang="it-IT" dirty="0"/>
              <a:t>Per quanto riguarda l’analisi cinematica il metodo di risoluzione è stato quello delle equazioni alle circonferenze,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773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dinamica è stata calcolata mediante l’uso del PLV esprimendo il baricentro di ogni link rispetto a theta1 e theta2 grazie agli jacobiani.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18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Attraverso l’integrazione numerica dell’equazione differenziale del secondo ordine implementato su </a:t>
            </a:r>
            <a:r>
              <a:rPr lang="it-IT" dirty="0" err="1"/>
              <a:t>simulink</a:t>
            </a:r>
            <a:r>
              <a:rPr lang="it-IT" dirty="0"/>
              <a:t> possiamo ottenere la dinamica diretta.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43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67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F2AF-9125-4D66-95B0-E9E937981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2C1FB-5057-4C31-9EF9-BC2030805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BF1B-EF21-4143-BBC1-C51AA92B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6687C-6610-49E7-BEEC-32D952CA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FDFC6-117A-4495-9FA7-665F9EDC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9E19D5-2622-4F72-98D2-90F03262F03B}"/>
              </a:ext>
            </a:extLst>
          </p:cNvPr>
          <p:cNvSpPr/>
          <p:nvPr userDrawn="1"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60622-ED89-416F-88EB-FA9B7DA7EAC9}"/>
              </a:ext>
            </a:extLst>
          </p:cNvPr>
          <p:cNvSpPr/>
          <p:nvPr userDrawn="1"/>
        </p:nvSpPr>
        <p:spPr>
          <a:xfrm>
            <a:off x="0" y="6447155"/>
            <a:ext cx="12192000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CB0AF9-6D44-4E59-A82F-D0B60881C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083" y="67380"/>
            <a:ext cx="947468" cy="8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6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A6DF-CF65-4899-83B8-497B1E36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DFB89-967B-4962-BF22-8D53886AE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DFF0-6FBF-4F02-8030-07341F78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2C13D-8DFD-4F3F-BE19-F236C509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FC2D-F7BD-43FD-8B3B-80F0D430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CD6922-E0FE-4F90-91FA-FFCF1C81F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7CE01-960D-4BC2-83BE-460620BA9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C3011-5BB7-4A4F-A9D6-EA2E3F69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5B539-DAA4-4674-A072-B502AB56E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36C8F-091A-4334-BF54-1369D158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5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5A43-4358-48F1-8509-9EF5EC9C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69249"/>
          </a:xfrm>
        </p:spPr>
        <p:txBody>
          <a:bodyPr/>
          <a:lstStyle>
            <a:lvl1pPr>
              <a:defRPr>
                <a:solidFill>
                  <a:srgbClr val="4472C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EEB6-BB12-4A22-B173-41A9DF7DA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685F3-12BC-4020-80AD-A7DF666B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8B36C-CA34-4DE9-A7A0-1BF1F76C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B460F-079C-436B-B79A-6C3E7DBC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51" y="64928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67EF89-0D19-4C63-9C98-86CC458BB1C2}"/>
              </a:ext>
            </a:extLst>
          </p:cNvPr>
          <p:cNvCxnSpPr/>
          <p:nvPr userDrawn="1"/>
        </p:nvCxnSpPr>
        <p:spPr>
          <a:xfrm>
            <a:off x="838200" y="974785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51D4D8D-3F26-4961-ADA3-FDC897094539}"/>
              </a:ext>
            </a:extLst>
          </p:cNvPr>
          <p:cNvSpPr/>
          <p:nvPr userDrawn="1"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8659E-08DA-4C83-99EB-5BD0CE7EF87C}"/>
              </a:ext>
            </a:extLst>
          </p:cNvPr>
          <p:cNvSpPr/>
          <p:nvPr userDrawn="1"/>
        </p:nvSpPr>
        <p:spPr>
          <a:xfrm>
            <a:off x="0" y="6447155"/>
            <a:ext cx="12192000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93BC2A-9EAA-49AD-B67E-782E7426A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083" y="67380"/>
            <a:ext cx="947468" cy="8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9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B8C9-EE34-4C70-96D4-BD160F07C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4472C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C45DC-DD12-4655-8A13-B1612F249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AD93-E8A4-4F89-8446-A7A128FE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2CFA-D899-4C3D-AE63-E459E539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B9528-ED9A-4A15-A17B-4FF4AE47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2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00E7-51E8-4D0F-B7D7-70D59372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72C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4900-4CD6-4D84-94F3-979EDF01C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14FD7-018D-49C6-8F8F-791DFA719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ACE5-9AB1-485D-879A-7F477003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8926E-2C1A-4C5E-B6BF-6C1F1E88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8C29-3DE8-438B-8C7F-D52A56E3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4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2214-139F-4C73-9294-2E65A35AD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653F3-4112-4F91-8794-0FFE07516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7A43D-5940-494C-A51D-11280910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7DA1F-6C5A-4048-99F7-B9990CD0E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06ED8-CBD2-4CF2-BBD5-947BD26C05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100B82-24FC-4F1F-8ACB-2E99D002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432A7-4C71-420F-9C76-8CCF3B6B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30D7A-D389-404C-84FE-2A1FD3E2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1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6BE4-EFEF-403F-AC66-0B1B1813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72C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B1C35-D606-4D70-9DCC-C8DDA4B0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E58C1-E117-449E-893A-FF1840E2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F46AE-6F26-44ED-931A-DE0E6DAF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7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2CF20-A080-43CA-AAD2-24540031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CD732-20EC-4F7F-B403-77D4B85D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4E37E-5128-4007-AD57-C59306E9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5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E328-B957-4131-82DE-1F7BE684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8B2-71BD-46EC-B4FE-84380B94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98B05-C916-4A09-BE2C-2A267BF97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ABB53-BFDF-4271-8054-50E2BB6A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53CF-6BC9-4113-B299-F4F8A8EA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44B59-C623-4C0B-9E24-AE868479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7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F724-BA01-452D-B26A-F3E0C6EA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78D8C-A66F-449D-A0AE-2773C6595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78472-3EE9-4E54-8BFF-E706E9963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4AC0-5136-4D08-8D36-656329274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604E7-94F4-4C96-90CA-5465AB93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B41A8-E252-4904-9EC3-503B6648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3045B-2F06-433E-A190-A870C4F8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5BBCE-B1BA-4760-A8D2-9CA5FDF8C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4CE19-64C9-43CD-96B3-DC6654F06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8C78-4DA8-46FB-BCE4-5A56A52D8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B21E-B824-43BE-8A48-B379CF483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3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472C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6.xml"/><Relationship Id="rId7" Type="http://schemas.openxmlformats.org/officeDocument/2006/relationships/image" Target="../media/image2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7.png"/><Relationship Id="rId11" Type="http://schemas.openxmlformats.org/officeDocument/2006/relationships/image" Target="../media/image32.jp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31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slide" Target="slide36.xml"/><Relationship Id="rId3" Type="http://schemas.openxmlformats.org/officeDocument/2006/relationships/image" Target="../media/image66.png"/><Relationship Id="rId7" Type="http://schemas.openxmlformats.org/officeDocument/2006/relationships/slide" Target="slide34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580.png"/><Relationship Id="rId5" Type="http://schemas.openxmlformats.org/officeDocument/2006/relationships/image" Target="../media/image560.png"/><Relationship Id="rId10" Type="http://schemas.openxmlformats.org/officeDocument/2006/relationships/slide" Target="slide35.xml"/><Relationship Id="rId4" Type="http://schemas.openxmlformats.org/officeDocument/2006/relationships/slide" Target="slide33.xml"/><Relationship Id="rId9" Type="http://schemas.openxmlformats.org/officeDocument/2006/relationships/image" Target="../media/image68.png"/><Relationship Id="rId14" Type="http://schemas.openxmlformats.org/officeDocument/2006/relationships/image" Target="../media/image5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13" Type="http://schemas.openxmlformats.org/officeDocument/2006/relationships/image" Target="../media/image78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7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76.png"/><Relationship Id="rId5" Type="http://schemas.openxmlformats.org/officeDocument/2006/relationships/tags" Target="../tags/tag22.xml"/><Relationship Id="rId10" Type="http://schemas.openxmlformats.org/officeDocument/2006/relationships/image" Target="../media/image75.png"/><Relationship Id="rId4" Type="http://schemas.openxmlformats.org/officeDocument/2006/relationships/tags" Target="../tags/tag21.xml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2.xml"/><Relationship Id="rId16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8.png"/><Relationship Id="rId5" Type="http://schemas.openxmlformats.org/officeDocument/2006/relationships/tags" Target="../tags/tag5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0.xml"/><Relationship Id="rId7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79187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sz="6000" dirty="0"/>
              <a:t>Indagine teorica e sperimentale sul controllo centralizzato per un robot a cinematica parallela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70D29-47FC-4D6A-92A7-332208F90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Simone Cortinovis	</a:t>
            </a:r>
            <a:r>
              <a:rPr lang="en-GB" dirty="0"/>
              <a:t>1047201</a:t>
            </a:r>
          </a:p>
          <a:p>
            <a:r>
              <a:rPr lang="en-GB" dirty="0"/>
              <a:t>    Daniele Ravasio	1045934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</p:spPr>
        <p:txBody>
          <a:bodyPr/>
          <a:lstStyle/>
          <a:p>
            <a:fld id="{30CE5E7C-0830-42F1-88AF-5D6AA3D36303}" type="slidenum">
              <a:rPr lang="en-GB" smtClean="0">
                <a:solidFill>
                  <a:schemeClr val="bg1"/>
                </a:solidFill>
              </a:rPr>
              <a:t>1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A7D83-0FD7-45AE-9E03-50653C9F2775}"/>
              </a:ext>
            </a:extLst>
          </p:cNvPr>
          <p:cNvSpPr txBox="1"/>
          <p:nvPr/>
        </p:nvSpPr>
        <p:spPr>
          <a:xfrm>
            <a:off x="0" y="5763309"/>
            <a:ext cx="398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Relatore:     	Prof. Paolo </a:t>
            </a:r>
            <a:r>
              <a:rPr lang="it-IT" dirty="0" err="1"/>
              <a:t>Righettini</a:t>
            </a:r>
            <a:endParaRPr lang="it-IT" dirty="0"/>
          </a:p>
          <a:p>
            <a:r>
              <a:rPr lang="it-IT" dirty="0"/>
              <a:t>Correlatore: 	Prof. Roberto Strada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54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Confronto modellazione sperimentale e Adams</a:t>
            </a:r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AF82186-FB7F-4A3A-AF16-588F931C4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7" y="1114758"/>
            <a:ext cx="10603346" cy="51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3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</a:t>
            </a:r>
            <a:r>
              <a:rPr lang="it-IT" sz="4000" dirty="0" err="1"/>
              <a:t>cinetostatica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5734"/>
            <a:ext cx="4584555" cy="38952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Volendo analizzare il workspace di lavoro del manipolatore sono state fatte:</a:t>
            </a:r>
          </a:p>
          <a:p>
            <a:pPr algn="just"/>
            <a:r>
              <a:rPr lang="it-IT" sz="2000" dirty="0"/>
              <a:t>Analisi sul numero di condizionamento</a:t>
            </a:r>
          </a:p>
          <a:p>
            <a:pPr algn="just"/>
            <a:r>
              <a:rPr lang="it-IT" sz="2000" dirty="0"/>
              <a:t>Analisi punti di singolarità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675AB2-E4A9-436C-8397-C2EFBF548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55" y="1316200"/>
            <a:ext cx="6200712" cy="465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464"/>
            <a:ext cx="10515600" cy="769249"/>
          </a:xfrm>
        </p:spPr>
        <p:txBody>
          <a:bodyPr>
            <a:normAutofit/>
          </a:bodyPr>
          <a:lstStyle/>
          <a:p>
            <a:r>
              <a:rPr lang="it-IT" sz="4000" dirty="0"/>
              <a:t>Analisi punti di singolarità</a:t>
            </a:r>
          </a:p>
        </p:txBody>
      </p:sp>
      <p:pic>
        <p:nvPicPr>
          <p:cNvPr id="12" name="Picture 11" descr="\documentclass{article}&#10;\usepackage{amsmath}&#10;\pagestyle{empty}&#10;\begin{document}&#10;&#10;\begin{equation*}&#10;\overrightarrow{AC} // \overrightarrow{C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E50B0B2-A1B1-4155-B0B2-EE7E3602F0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06" y="2023375"/>
            <a:ext cx="1027048" cy="365714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\overrightarrow{BD} // \overrightarrow{D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28679D4A-E434-497E-9A72-E5F18CCA08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847" y="2023375"/>
            <a:ext cx="1077333" cy="36571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\begin{equation*}&#10;\overrightarrow{CE} // \overrightarrow{ED}&#10;\end{equation*}&#10;&#10;&#10;\end{document}" title="IguanaTex Bitmap Display">
            <a:extLst>
              <a:ext uri="{FF2B5EF4-FFF2-40B4-BE49-F238E27FC236}">
                <a16:creationId xmlns:a16="http://schemas.microsoft.com/office/drawing/2014/main" id="{690411A9-FCBA-4C45-8795-992A7CF97A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885" y="4750690"/>
            <a:ext cx="1046857" cy="365714"/>
          </a:xfrm>
          <a:prstGeom prst="rect">
            <a:avLst/>
          </a:prstGeom>
        </p:spPr>
      </p:pic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340680DC-E8FC-410A-9B2D-65A8514B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7915"/>
            <a:ext cx="3811324" cy="2143870"/>
          </a:xfr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9BFF2811-76F1-466C-B14C-B078E665E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23" y="1197915"/>
            <a:ext cx="3811324" cy="2143870"/>
          </a:xfrm>
          <a:prstGeom prst="rect">
            <a:avLst/>
          </a:prstGeom>
        </p:spPr>
      </p:pic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23A73290-D05B-418D-81D9-DD5A1AF25E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91" y="3861611"/>
            <a:ext cx="3811326" cy="21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2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5FFF-21D8-49AA-BD69-D33ADC11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Manipolabilità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 r = \frac{\max \lambda}{\min \lambda} t.c. \ \lambda \in eig(J_{man} = JJ^T)&#10;\end{equation*}&#10;&#10;&#10;\end{document}" title="IguanaTex Bitmap Display">
            <a:extLst>
              <a:ext uri="{FF2B5EF4-FFF2-40B4-BE49-F238E27FC236}">
                <a16:creationId xmlns:a16="http://schemas.microsoft.com/office/drawing/2014/main" id="{57D71227-DC9C-4AA6-94E8-96C122A642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857" y="1276889"/>
            <a:ext cx="3954286" cy="52266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811DCC5-A33B-4286-802C-54F8A9648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2" y="2170672"/>
            <a:ext cx="5528342" cy="414625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A24882F-98C2-4350-950C-4164B8697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38" y="2170672"/>
            <a:ext cx="5528343" cy="41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8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486"/>
            <a:ext cx="10515600" cy="769249"/>
          </a:xfrm>
        </p:spPr>
        <p:txBody>
          <a:bodyPr>
            <a:normAutofit/>
          </a:bodyPr>
          <a:lstStyle/>
          <a:p>
            <a:r>
              <a:rPr lang="it-IT" sz="4000" dirty="0"/>
              <a:t>Spazio di lavoro usato per le movimentazioni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AD968B-B2F9-4E59-BC48-4936555AE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92" y="1493117"/>
            <a:ext cx="5801784" cy="4351338"/>
          </a:xfrm>
          <a:prstGeom prst="rect">
            <a:avLst/>
          </a:prstGeom>
        </p:spPr>
      </p:pic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CF5D262-8656-4A28-900E-D562720B8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0" y="1560632"/>
            <a:ext cx="5621742" cy="4216307"/>
          </a:xfrm>
        </p:spPr>
      </p:pic>
    </p:spTree>
    <p:extLst>
      <p:ext uri="{BB962C8B-B14F-4D97-AF65-F5344CB8AC3E}">
        <p14:creationId xmlns:p14="http://schemas.microsoft.com/office/powerpoint/2010/main" val="366919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412"/>
            <a:ext cx="10515600" cy="769249"/>
          </a:xfrm>
        </p:spPr>
        <p:txBody>
          <a:bodyPr>
            <a:normAutofit/>
          </a:bodyPr>
          <a:lstStyle/>
          <a:p>
            <a:r>
              <a:rPr lang="it-IT" sz="4400" dirty="0"/>
              <a:t>Attività sperimentale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Alla fine dell’attività di modellazione si è passati alla fase successiva, quella sperimentale.</a:t>
            </a:r>
          </a:p>
          <a:p>
            <a:pPr marL="0" indent="0">
              <a:buNone/>
            </a:pPr>
            <a:r>
              <a:rPr lang="it-IT" sz="2000" dirty="0"/>
              <a:t>Le attività principali sono state: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Setup banco prova</a:t>
            </a:r>
          </a:p>
          <a:p>
            <a:pPr lvl="1" algn="just"/>
            <a:r>
              <a:rPr lang="it-IT" sz="1800" dirty="0"/>
              <a:t>Azionamenti e bus di campo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Realizzazione software</a:t>
            </a:r>
          </a:p>
          <a:p>
            <a:pPr lvl="1" algn="just"/>
            <a:r>
              <a:rPr lang="it-IT" sz="1800" dirty="0"/>
              <a:t>Software e pannello</a:t>
            </a:r>
          </a:p>
          <a:p>
            <a:pPr algn="just"/>
            <a:r>
              <a:rPr lang="it-IT" sz="2000" dirty="0"/>
              <a:t> Implementazione strategie di controllo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30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8255-F164-48BC-BA4E-10FAF540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Banco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prova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279B-E49E-42DC-B6F6-00D6DF98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57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B9315EE-3C67-41A8-B35D-A7C017C46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673936" y="640081"/>
            <a:ext cx="6832342" cy="50541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F4596A-D3A9-4866-9050-0BF75673DBE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0" y="2992564"/>
            <a:ext cx="895350" cy="1482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A3F51C-082C-47AD-86EB-6A9C56148729}"/>
              </a:ext>
            </a:extLst>
          </p:cNvPr>
          <p:cNvCxnSpPr>
            <a:cxnSpLocks/>
          </p:cNvCxnSpPr>
          <p:nvPr/>
        </p:nvCxnSpPr>
        <p:spPr>
          <a:xfrm flipH="1">
            <a:off x="6814044" y="1781175"/>
            <a:ext cx="777381" cy="573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5D0342-8FB8-4527-AC11-95804B79D54E}"/>
              </a:ext>
            </a:extLst>
          </p:cNvPr>
          <p:cNvCxnSpPr>
            <a:cxnSpLocks/>
          </p:cNvCxnSpPr>
          <p:nvPr/>
        </p:nvCxnSpPr>
        <p:spPr>
          <a:xfrm flipV="1">
            <a:off x="1462757" y="3594236"/>
            <a:ext cx="907424" cy="91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8D8713-11F8-4E04-9BC3-3FDC96D5F390}"/>
              </a:ext>
            </a:extLst>
          </p:cNvPr>
          <p:cNvCxnSpPr>
            <a:cxnSpLocks/>
          </p:cNvCxnSpPr>
          <p:nvPr/>
        </p:nvCxnSpPr>
        <p:spPr>
          <a:xfrm flipV="1">
            <a:off x="2609850" y="4280204"/>
            <a:ext cx="405692" cy="1158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D2FE93-D3FF-4E5C-9BA4-F63BD4617CA1}"/>
              </a:ext>
            </a:extLst>
          </p:cNvPr>
          <p:cNvCxnSpPr>
            <a:cxnSpLocks/>
          </p:cNvCxnSpPr>
          <p:nvPr/>
        </p:nvCxnSpPr>
        <p:spPr>
          <a:xfrm flipV="1">
            <a:off x="1847078" y="3448785"/>
            <a:ext cx="1347544" cy="1094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12019F-E84B-4623-A972-460FB385B8C3}"/>
              </a:ext>
            </a:extLst>
          </p:cNvPr>
          <p:cNvCxnSpPr>
            <a:cxnSpLocks/>
          </p:cNvCxnSpPr>
          <p:nvPr/>
        </p:nvCxnSpPr>
        <p:spPr>
          <a:xfrm flipH="1">
            <a:off x="3824385" y="1248806"/>
            <a:ext cx="246170" cy="822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704B5A-BCE2-470C-BE0A-01D8B2403724}"/>
              </a:ext>
            </a:extLst>
          </p:cNvPr>
          <p:cNvSpPr txBox="1"/>
          <p:nvPr/>
        </p:nvSpPr>
        <p:spPr>
          <a:xfrm>
            <a:off x="6629400" y="4543425"/>
            <a:ext cx="84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Target pc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09E9FA-5CD6-4937-80EA-680A08E7AE4E}"/>
              </a:ext>
            </a:extLst>
          </p:cNvPr>
          <p:cNvSpPr txBox="1"/>
          <p:nvPr/>
        </p:nvSpPr>
        <p:spPr>
          <a:xfrm>
            <a:off x="7506278" y="1618143"/>
            <a:ext cx="1099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Alimentatori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2D3ED-5547-446B-8E20-1D1922A8C475}"/>
              </a:ext>
            </a:extLst>
          </p:cNvPr>
          <p:cNvSpPr txBox="1"/>
          <p:nvPr/>
        </p:nvSpPr>
        <p:spPr>
          <a:xfrm>
            <a:off x="4059484" y="1009874"/>
            <a:ext cx="1003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vite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724C76-CA67-4098-9121-4950814F9911}"/>
              </a:ext>
            </a:extLst>
          </p:cNvPr>
          <p:cNvSpPr txBox="1"/>
          <p:nvPr/>
        </p:nvSpPr>
        <p:spPr>
          <a:xfrm>
            <a:off x="349518" y="3486234"/>
            <a:ext cx="125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braccia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1B066-FCA4-478B-833C-22BEB37E4249}"/>
              </a:ext>
            </a:extLst>
          </p:cNvPr>
          <p:cNvSpPr txBox="1"/>
          <p:nvPr/>
        </p:nvSpPr>
        <p:spPr>
          <a:xfrm>
            <a:off x="1172483" y="4507839"/>
            <a:ext cx="825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rgbClr val="3687D8"/>
                </a:solidFill>
              </a:rPr>
              <a:t>Beckhoff</a:t>
            </a:r>
            <a:endParaRPr lang="it-IT" sz="1400" dirty="0">
              <a:solidFill>
                <a:srgbClr val="3687D8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76A4EE-641B-4FA8-8EBE-58A8D610ED26}"/>
              </a:ext>
            </a:extLst>
          </p:cNvPr>
          <p:cNvSpPr txBox="1"/>
          <p:nvPr/>
        </p:nvSpPr>
        <p:spPr>
          <a:xfrm>
            <a:off x="1444211" y="5351912"/>
            <a:ext cx="110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Azionamenti</a:t>
            </a:r>
          </a:p>
        </p:txBody>
      </p:sp>
    </p:spTree>
    <p:extLst>
      <p:ext uri="{BB962C8B-B14F-4D97-AF65-F5344CB8AC3E}">
        <p14:creationId xmlns:p14="http://schemas.microsoft.com/office/powerpoint/2010/main" val="296795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5" grpId="0"/>
      <p:bldP spid="46" grpId="0"/>
      <p:bldP spid="47" grpId="0"/>
      <p:bldP spid="49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30"/>
            <a:ext cx="10515600" cy="769249"/>
          </a:xfrm>
        </p:spPr>
        <p:txBody>
          <a:bodyPr>
            <a:normAutofit/>
          </a:bodyPr>
          <a:lstStyle/>
          <a:p>
            <a:r>
              <a:rPr lang="it-IT" dirty="0"/>
              <a:t>Configurazione robot: comunicazione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17</a:t>
            </a:fld>
            <a:endParaRPr lang="en-GB"/>
          </a:p>
        </p:txBody>
      </p:sp>
      <p:grpSp>
        <p:nvGrpSpPr>
          <p:cNvPr id="9" name="Gruppo 5">
            <a:extLst>
              <a:ext uri="{FF2B5EF4-FFF2-40B4-BE49-F238E27FC236}">
                <a16:creationId xmlns:a16="http://schemas.microsoft.com/office/drawing/2014/main" id="{A34328FF-D9B2-4B9A-9F9D-C09A24FB1198}"/>
              </a:ext>
            </a:extLst>
          </p:cNvPr>
          <p:cNvGrpSpPr/>
          <p:nvPr/>
        </p:nvGrpSpPr>
        <p:grpSpPr>
          <a:xfrm>
            <a:off x="4644882" y="2031041"/>
            <a:ext cx="7250379" cy="4022081"/>
            <a:chOff x="4476699" y="1579350"/>
            <a:chExt cx="7586575" cy="4527948"/>
          </a:xfrm>
        </p:grpSpPr>
        <p:sp>
          <p:nvSpPr>
            <p:cNvPr id="10" name="Rettangolo 6">
              <a:extLst>
                <a:ext uri="{FF2B5EF4-FFF2-40B4-BE49-F238E27FC236}">
                  <a16:creationId xmlns:a16="http://schemas.microsoft.com/office/drawing/2014/main" id="{8E5B5EFB-1412-4C74-90A3-CB98CED542C1}"/>
                </a:ext>
              </a:extLst>
            </p:cNvPr>
            <p:cNvSpPr/>
            <p:nvPr/>
          </p:nvSpPr>
          <p:spPr>
            <a:xfrm>
              <a:off x="6268849" y="5396098"/>
              <a:ext cx="2069660" cy="711200"/>
            </a:xfrm>
            <a:prstGeom prst="rect">
              <a:avLst/>
            </a:prstGeom>
            <a:solidFill>
              <a:srgbClr val="90E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Azionamento 1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(2 motori braccia)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ttangolo 7">
              <a:extLst>
                <a:ext uri="{FF2B5EF4-FFF2-40B4-BE49-F238E27FC236}">
                  <a16:creationId xmlns:a16="http://schemas.microsoft.com/office/drawing/2014/main" id="{68E7B893-B44A-47E7-8ABC-31111AA042CB}"/>
                </a:ext>
              </a:extLst>
            </p:cNvPr>
            <p:cNvSpPr/>
            <p:nvPr/>
          </p:nvSpPr>
          <p:spPr>
            <a:xfrm>
              <a:off x="4476699" y="3030981"/>
              <a:ext cx="2423032" cy="565194"/>
            </a:xfrm>
            <a:prstGeom prst="rect">
              <a:avLst/>
            </a:prstGeom>
            <a:solidFill>
              <a:srgbClr val="88C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Master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(Simulink Real-Time)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ttangolo 8">
              <a:extLst>
                <a:ext uri="{FF2B5EF4-FFF2-40B4-BE49-F238E27FC236}">
                  <a16:creationId xmlns:a16="http://schemas.microsoft.com/office/drawing/2014/main" id="{95634E82-09A4-4EC8-8224-E7A8B5E13AE0}"/>
                </a:ext>
              </a:extLst>
            </p:cNvPr>
            <p:cNvSpPr/>
            <p:nvPr/>
          </p:nvSpPr>
          <p:spPr>
            <a:xfrm>
              <a:off x="10034776" y="1858118"/>
              <a:ext cx="2028498" cy="593645"/>
            </a:xfrm>
            <a:prstGeom prst="rect">
              <a:avLst/>
            </a:prstGeom>
            <a:solidFill>
              <a:srgbClr val="FEE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Modulo Beckhoff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(I/O Digitali)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AC6B8EB4-68F4-4ABB-A21F-6B92827229CF}"/>
                </a:ext>
              </a:extLst>
            </p:cNvPr>
            <p:cNvSpPr txBox="1"/>
            <p:nvPr/>
          </p:nvSpPr>
          <p:spPr>
            <a:xfrm>
              <a:off x="5087934" y="1579350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4" name="Connettore a gomito 16">
              <a:extLst>
                <a:ext uri="{FF2B5EF4-FFF2-40B4-BE49-F238E27FC236}">
                  <a16:creationId xmlns:a16="http://schemas.microsoft.com/office/drawing/2014/main" id="{5D677012-AF0D-4E1B-9C79-015841F23F66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7804356" y="1773681"/>
              <a:ext cx="1628887" cy="2574517"/>
            </a:xfrm>
            <a:prstGeom prst="bentConnector3">
              <a:avLst>
                <a:gd name="adj1" fmla="val 11363"/>
              </a:avLst>
            </a:prstGeom>
            <a:ln w="28575">
              <a:gradFill>
                <a:gsLst>
                  <a:gs pos="100000">
                    <a:srgbClr val="90EE90"/>
                  </a:gs>
                  <a:gs pos="0">
                    <a:srgbClr val="FEEB5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sellaDiTesto 17">
              <a:extLst>
                <a:ext uri="{FF2B5EF4-FFF2-40B4-BE49-F238E27FC236}">
                  <a16:creationId xmlns:a16="http://schemas.microsoft.com/office/drawing/2014/main" id="{6B152C71-044A-4771-AF79-CED5C04D2207}"/>
                </a:ext>
              </a:extLst>
            </p:cNvPr>
            <p:cNvSpPr txBox="1"/>
            <p:nvPr/>
          </p:nvSpPr>
          <p:spPr>
            <a:xfrm>
              <a:off x="8551554" y="4654796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6" name="Connettore 2 23">
              <a:extLst>
                <a:ext uri="{FF2B5EF4-FFF2-40B4-BE49-F238E27FC236}">
                  <a16:creationId xmlns:a16="http://schemas.microsoft.com/office/drawing/2014/main" id="{A18B1360-1383-4124-B4E4-B3D4E4928736}"/>
                </a:ext>
              </a:extLst>
            </p:cNvPr>
            <p:cNvCxnSpPr>
              <a:cxnSpLocks/>
            </p:cNvCxnSpPr>
            <p:nvPr/>
          </p:nvCxnSpPr>
          <p:spPr>
            <a:xfrm>
              <a:off x="6436196" y="2154941"/>
              <a:ext cx="1137524" cy="0"/>
            </a:xfrm>
            <a:prstGeom prst="straightConnector1">
              <a:avLst/>
            </a:prstGeom>
            <a:ln w="28575">
              <a:gradFill flip="none" rotWithShape="1">
                <a:gsLst>
                  <a:gs pos="100000">
                    <a:srgbClr val="FEEB5C"/>
                  </a:gs>
                  <a:gs pos="0">
                    <a:srgbClr val="88CEEB"/>
                  </a:gs>
                </a:gsLst>
                <a:lin ang="0" scaled="0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magine 41">
            <a:extLst>
              <a:ext uri="{FF2B5EF4-FFF2-40B4-BE49-F238E27FC236}">
                <a16:creationId xmlns:a16="http://schemas.microsoft.com/office/drawing/2014/main" id="{99F11DDC-8607-4668-98BD-BFEDA9F6E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934" y="4074417"/>
            <a:ext cx="1977945" cy="1054904"/>
          </a:xfrm>
          <a:prstGeom prst="rect">
            <a:avLst/>
          </a:prstGeom>
        </p:spPr>
      </p:pic>
      <p:pic>
        <p:nvPicPr>
          <p:cNvPr id="18" name="Immagine 66">
            <a:extLst>
              <a:ext uri="{FF2B5EF4-FFF2-40B4-BE49-F238E27FC236}">
                <a16:creationId xmlns:a16="http://schemas.microsoft.com/office/drawing/2014/main" id="{C4603E08-6E9A-4867-9750-5929A428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2" y="4075887"/>
            <a:ext cx="1977945" cy="1054904"/>
          </a:xfrm>
          <a:prstGeom prst="rect">
            <a:avLst/>
          </a:prstGeom>
        </p:spPr>
      </p:pic>
      <p:cxnSp>
        <p:nvCxnSpPr>
          <p:cNvPr id="19" name="Connettore 2 83">
            <a:extLst>
              <a:ext uri="{FF2B5EF4-FFF2-40B4-BE49-F238E27FC236}">
                <a16:creationId xmlns:a16="http://schemas.microsoft.com/office/drawing/2014/main" id="{92B46F5E-C288-4ABD-858C-B6498DB119F0}"/>
              </a:ext>
            </a:extLst>
          </p:cNvPr>
          <p:cNvCxnSpPr>
            <a:cxnSpLocks/>
          </p:cNvCxnSpPr>
          <p:nvPr/>
        </p:nvCxnSpPr>
        <p:spPr>
          <a:xfrm flipH="1">
            <a:off x="2920885" y="4697733"/>
            <a:ext cx="2672180" cy="0"/>
          </a:xfrm>
          <a:prstGeom prst="straightConnector1">
            <a:avLst/>
          </a:prstGeom>
          <a:ln w="28575">
            <a:solidFill>
              <a:srgbClr val="90EE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2B5CD9-F02B-4D77-8C93-396C02042176}"/>
              </a:ext>
            </a:extLst>
          </p:cNvPr>
          <p:cNvSpPr txBox="1"/>
          <p:nvPr/>
        </p:nvSpPr>
        <p:spPr>
          <a:xfrm>
            <a:off x="1312681" y="2959106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192.168.4.16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1BFB89-58F5-4483-8187-6579A60FF51A}"/>
              </a:ext>
            </a:extLst>
          </p:cNvPr>
          <p:cNvSpPr txBox="1"/>
          <p:nvPr/>
        </p:nvSpPr>
        <p:spPr>
          <a:xfrm>
            <a:off x="4568018" y="29302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192.168.4.200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A12E48-34EA-4A72-9FAD-592C0D2E81F6}"/>
              </a:ext>
            </a:extLst>
          </p:cNvPr>
          <p:cNvCxnSpPr>
            <a:cxnSpLocks/>
          </p:cNvCxnSpPr>
          <p:nvPr/>
        </p:nvCxnSpPr>
        <p:spPr>
          <a:xfrm>
            <a:off x="2859052" y="2431655"/>
            <a:ext cx="14748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logo&#10;&#10;Description automatically generated">
            <a:extLst>
              <a:ext uri="{FF2B5EF4-FFF2-40B4-BE49-F238E27FC236}">
                <a16:creationId xmlns:a16="http://schemas.microsoft.com/office/drawing/2014/main" id="{7EF2D720-0462-4A35-93C0-69471D5BA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7" y="1120590"/>
            <a:ext cx="2421781" cy="1937425"/>
          </a:xfrm>
          <a:prstGeom prst="rect">
            <a:avLst/>
          </a:prstGeom>
        </p:spPr>
      </p:pic>
      <p:pic>
        <p:nvPicPr>
          <p:cNvPr id="24" name="Picture 2" descr="Advantech IPC-610 Industrial PC Chassis - Price, Specs">
            <a:extLst>
              <a:ext uri="{FF2B5EF4-FFF2-40B4-BE49-F238E27FC236}">
                <a16:creationId xmlns:a16="http://schemas.microsoft.com/office/drawing/2014/main" id="{AD325119-2C3C-451F-8608-3AC0F88C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47" b="5806"/>
          <a:stretch/>
        </p:blipFill>
        <p:spPr bwMode="auto">
          <a:xfrm>
            <a:off x="4671111" y="1600435"/>
            <a:ext cx="1689894" cy="105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magine 42">
            <a:extLst>
              <a:ext uri="{FF2B5EF4-FFF2-40B4-BE49-F238E27FC236}">
                <a16:creationId xmlns:a16="http://schemas.microsoft.com/office/drawing/2014/main" id="{233307AF-1BBE-48C2-B3CD-B9A7CF58E1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03" r="38667"/>
          <a:stretch/>
        </p:blipFill>
        <p:spPr>
          <a:xfrm rot="5400000">
            <a:off x="8154997" y="1408552"/>
            <a:ext cx="1001881" cy="1812853"/>
          </a:xfrm>
          <a:prstGeom prst="rect">
            <a:avLst/>
          </a:prstGeom>
        </p:spPr>
      </p:pic>
      <p:sp>
        <p:nvSpPr>
          <p:cNvPr id="29" name="Rettangolo 68">
            <a:extLst>
              <a:ext uri="{FF2B5EF4-FFF2-40B4-BE49-F238E27FC236}">
                <a16:creationId xmlns:a16="http://schemas.microsoft.com/office/drawing/2014/main" id="{BFB54C3A-CE4B-468B-846E-9034B3C639EF}"/>
              </a:ext>
            </a:extLst>
          </p:cNvPr>
          <p:cNvSpPr/>
          <p:nvPr/>
        </p:nvSpPr>
        <p:spPr>
          <a:xfrm>
            <a:off x="772772" y="5597281"/>
            <a:ext cx="1788594" cy="542573"/>
          </a:xfrm>
          <a:prstGeom prst="rect">
            <a:avLst/>
          </a:prstGeom>
          <a:solidFill>
            <a:srgbClr val="90E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Azionamento 2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(2 motori vite)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58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Configurazione robot: comunicazione (2)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comunicazione con il manipolatore avviene tramite </a:t>
            </a:r>
            <a:r>
              <a:rPr lang="it-IT" sz="2000" dirty="0" err="1"/>
              <a:t>Ethercat</a:t>
            </a:r>
            <a:r>
              <a:rPr lang="it-IT" sz="2000" dirty="0"/>
              <a:t>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Costruire la topologia della rete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Realizzare file ENI con </a:t>
            </a:r>
            <a:r>
              <a:rPr lang="it-IT" sz="2000" dirty="0" err="1"/>
              <a:t>Ec-Engineer</a:t>
            </a:r>
            <a:r>
              <a:rPr lang="it-IT" sz="2000" dirty="0"/>
              <a:t> -&gt; inizializzazione master</a:t>
            </a:r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18</a:t>
            </a:fld>
            <a:endParaRPr lang="en-GB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5D67CDD7-F591-483B-8D2F-DC1A5EE4C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607230"/>
            <a:ext cx="2750820" cy="36435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50CC94-DF80-4F40-BAD7-57F0F034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183672"/>
            <a:ext cx="1958154" cy="13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86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Azionamenti: scambio di messaggi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241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Scambio di messaggi tramite PDO (</a:t>
            </a:r>
            <a:r>
              <a:rPr lang="it-IT" sz="2000" dirty="0" err="1"/>
              <a:t>Process</a:t>
            </a:r>
            <a:r>
              <a:rPr lang="it-IT" sz="2000" dirty="0"/>
              <a:t> Data Object)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Inviate ad ogni ciclo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C93EC9-2E59-4F8D-A271-BF0456C5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29283"/>
            <a:ext cx="3917724" cy="1601156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F103091-1DF8-4FF4-8004-B38401DF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30439"/>
            <a:ext cx="3831039" cy="1601156"/>
          </a:xfrm>
          <a:prstGeom prst="rect">
            <a:avLst/>
          </a:prstGeom>
        </p:spPr>
      </p:pic>
      <p:pic>
        <p:nvPicPr>
          <p:cNvPr id="10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9AFF2E0-8974-47D0-BB66-D67245614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2529283"/>
            <a:ext cx="4174747" cy="146754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28E0FC46-1E30-48D2-A504-C723DAED6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4007769"/>
            <a:ext cx="3910802" cy="1684653"/>
          </a:xfrm>
          <a:prstGeom prst="rect">
            <a:avLst/>
          </a:prstGeom>
        </p:spPr>
      </p:pic>
      <p:pic>
        <p:nvPicPr>
          <p:cNvPr id="16" name="Picture 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437773-6527-45CB-A0F7-078BE3551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88" y="2905022"/>
            <a:ext cx="5024823" cy="21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Dispositivo oggetto della tesi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911164"/>
            <a:ext cx="10515600" cy="2037178"/>
          </a:xfrm>
        </p:spPr>
        <p:txBody>
          <a:bodyPr>
            <a:noAutofit/>
          </a:bodyPr>
          <a:lstStyle/>
          <a:p>
            <a:r>
              <a:rPr lang="it-IT" sz="1800" dirty="0"/>
              <a:t>U</a:t>
            </a:r>
            <a:r>
              <a:rPr lang="en-GB" sz="1800" dirty="0"/>
              <a:t>n </a:t>
            </a:r>
            <a:r>
              <a:rPr lang="en-GB" sz="1800" dirty="0" err="1"/>
              <a:t>manipolatore</a:t>
            </a:r>
            <a:r>
              <a:rPr lang="en-GB" sz="1800" dirty="0"/>
              <a:t> a </a:t>
            </a:r>
            <a:r>
              <a:rPr lang="en-GB" sz="1800" dirty="0" err="1"/>
              <a:t>cinematica</a:t>
            </a:r>
            <a:r>
              <a:rPr lang="en-GB" sz="1800" dirty="0"/>
              <a:t> </a:t>
            </a:r>
            <a:r>
              <a:rPr lang="it-IT" sz="1800" dirty="0"/>
              <a:t>parallela composto da quattro link, di cui due motorizzati, e una vite a ricircolo di sfere per il posizionamento nell’asse Z.</a:t>
            </a: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Il dispositivo consente il posizionamento dell’end-</a:t>
            </a:r>
            <a:r>
              <a:rPr lang="it-IT" sz="1800" dirty="0" err="1"/>
              <a:t>effector</a:t>
            </a:r>
            <a:r>
              <a:rPr lang="it-IT" sz="1800" dirty="0"/>
              <a:t> negli assi X,Y,Z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L’obiettivo della tesi consiste nell’implementazione di strategie di controllo centralizzato andando a valutarne le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28E51-57E1-4273-8E41-5EC6E442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</a:t>
            </a:fld>
            <a:endParaRPr lang="en-GB"/>
          </a:p>
        </p:txBody>
      </p:sp>
      <p:pic>
        <p:nvPicPr>
          <p:cNvPr id="17" name="Immagine 38">
            <a:extLst>
              <a:ext uri="{FF2B5EF4-FFF2-40B4-BE49-F238E27FC236}">
                <a16:creationId xmlns:a16="http://schemas.microsoft.com/office/drawing/2014/main" id="{8A9E68FC-549D-4D5C-A639-3BFC6A28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205" y="3429000"/>
            <a:ext cx="3640550" cy="27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9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software di controllo</a:t>
            </a:r>
            <a:endParaRPr lang="en-GB" sz="44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20</a:t>
            </a:fld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28B8887-CC50-4036-9160-59A0D771F193}"/>
              </a:ext>
            </a:extLst>
          </p:cNvPr>
          <p:cNvSpPr/>
          <p:nvPr/>
        </p:nvSpPr>
        <p:spPr>
          <a:xfrm>
            <a:off x="5466536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9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59" y="0"/>
            <a:ext cx="8224552" cy="1450757"/>
          </a:xfrm>
        </p:spPr>
        <p:txBody>
          <a:bodyPr>
            <a:normAutofit/>
          </a:bodyPr>
          <a:lstStyle/>
          <a:p>
            <a:r>
              <a:rPr lang="it-IT" dirty="0"/>
              <a:t>Macchina a stati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D9872E53-FDF5-4FA2-B8D3-1E7C749B9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91" y="1404429"/>
            <a:ext cx="6872218" cy="4804729"/>
          </a:xfr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418B3434-D606-4B74-9CC8-1B12EEF8ED65}"/>
              </a:ext>
            </a:extLst>
          </p:cNvPr>
          <p:cNvSpPr/>
          <p:nvPr/>
        </p:nvSpPr>
        <p:spPr>
          <a:xfrm>
            <a:off x="2783504" y="2855186"/>
            <a:ext cx="1280496" cy="5169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0B83B3-E0CD-4D3A-BFDA-07E849E6E4FD}"/>
              </a:ext>
            </a:extLst>
          </p:cNvPr>
          <p:cNvSpPr txBox="1"/>
          <p:nvPr/>
        </p:nvSpPr>
        <p:spPr>
          <a:xfrm>
            <a:off x="383822" y="300284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B0E4D-E581-46FD-B0B7-F3197F521808}"/>
              </a:ext>
            </a:extLst>
          </p:cNvPr>
          <p:cNvSpPr txBox="1"/>
          <p:nvPr/>
        </p:nvSpPr>
        <p:spPr>
          <a:xfrm>
            <a:off x="491349" y="2725845"/>
            <a:ext cx="2106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Finecorsa braccia DX</a:t>
            </a:r>
          </a:p>
          <a:p>
            <a:endParaRPr lang="it-IT" dirty="0"/>
          </a:p>
          <a:p>
            <a:r>
              <a:rPr lang="it-IT" dirty="0"/>
              <a:t>Finecorsa vite ALTO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9F4B608-CCF5-4F43-84C7-BF1EECE8A088}"/>
              </a:ext>
            </a:extLst>
          </p:cNvPr>
          <p:cNvSpPr/>
          <p:nvPr/>
        </p:nvSpPr>
        <p:spPr>
          <a:xfrm>
            <a:off x="4865512" y="4792268"/>
            <a:ext cx="519288" cy="745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ADB386-8E38-483B-A289-6849330775F8}"/>
              </a:ext>
            </a:extLst>
          </p:cNvPr>
          <p:cNvSpPr txBox="1"/>
          <p:nvPr/>
        </p:nvSpPr>
        <p:spPr>
          <a:xfrm>
            <a:off x="4515341" y="5797018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Workspace</a:t>
            </a:r>
          </a:p>
        </p:txBody>
      </p:sp>
    </p:spTree>
    <p:extLst>
      <p:ext uri="{BB962C8B-B14F-4D97-AF65-F5344CB8AC3E}">
        <p14:creationId xmlns:p14="http://schemas.microsoft.com/office/powerpoint/2010/main" val="40377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1" y="0"/>
            <a:ext cx="6730854" cy="145075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472C4"/>
                </a:solidFill>
              </a:rPr>
              <a:t>Pannello di controllo</a:t>
            </a:r>
            <a:endParaRPr lang="en-GB" sz="4400" dirty="0">
              <a:solidFill>
                <a:srgbClr val="4472C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093" y="1543921"/>
            <a:ext cx="2480908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Per la gestione delle fasi e della movimentazione oltre allo </a:t>
            </a:r>
            <a:r>
              <a:rPr lang="it-IT" sz="2000" dirty="0" err="1"/>
              <a:t>stateflow</a:t>
            </a:r>
            <a:r>
              <a:rPr lang="it-IT" sz="2000" dirty="0"/>
              <a:t> è stata implementata un pannello di controllo mediante </a:t>
            </a:r>
            <a:r>
              <a:rPr lang="it-IT" sz="2000" dirty="0" err="1"/>
              <a:t>Instrument</a:t>
            </a:r>
            <a:r>
              <a:rPr lang="it-IT" sz="2000" dirty="0"/>
              <a:t> Panel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22</a:t>
            </a:fld>
            <a:endParaRPr lang="en-GB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A76315C-70FF-4A0B-9197-141C344BA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6" y="1273365"/>
            <a:ext cx="7902625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85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412"/>
            <a:ext cx="10515600" cy="769249"/>
          </a:xfrm>
        </p:spPr>
        <p:txBody>
          <a:bodyPr>
            <a:normAutofit/>
          </a:bodyPr>
          <a:lstStyle/>
          <a:p>
            <a:r>
              <a:rPr lang="it-IT" sz="4400" dirty="0">
                <a:solidFill>
                  <a:srgbClr val="4472C4"/>
                </a:solidFill>
              </a:rPr>
              <a:t>Strategie di controllo</a:t>
            </a:r>
            <a:endParaRPr lang="en-GB" sz="4400" dirty="0">
              <a:solidFill>
                <a:srgbClr val="4472C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14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Vite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Controllo proporzionale e derivativo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23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639C5F-F1A8-4A3C-9C81-CC06E33573DC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85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it-IT" sz="2000" dirty="0"/>
              <a:t>Braccia</a:t>
            </a:r>
          </a:p>
          <a:p>
            <a:pPr algn="just"/>
            <a:r>
              <a:rPr lang="it-IT" sz="2000" dirty="0"/>
              <a:t>Controllo PID</a:t>
            </a:r>
          </a:p>
          <a:p>
            <a:pPr algn="just"/>
            <a:r>
              <a:rPr lang="it-IT" sz="2000" dirty="0"/>
              <a:t> Controllo in dinamica inversa</a:t>
            </a:r>
          </a:p>
          <a:p>
            <a:pPr algn="just"/>
            <a:r>
              <a:rPr lang="it-IT" sz="2000" dirty="0"/>
              <a:t> Controllo robusto</a:t>
            </a:r>
          </a:p>
        </p:txBody>
      </p:sp>
    </p:spTree>
    <p:extLst>
      <p:ext uri="{BB962C8B-B14F-4D97-AF65-F5344CB8AC3E}">
        <p14:creationId xmlns:p14="http://schemas.microsoft.com/office/powerpoint/2010/main" val="189068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Sistema controllore vite</a:t>
            </a:r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118CF-416B-4B5C-B136-A95E8E0332D5}"/>
              </a:ext>
            </a:extLst>
          </p:cNvPr>
          <p:cNvSpPr txBox="1"/>
          <p:nvPr/>
        </p:nvSpPr>
        <p:spPr>
          <a:xfrm>
            <a:off x="838200" y="1137195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/>
              <a:t>Controllore proporzionale derivativo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/>
              <a:t> Semplice </a:t>
            </a:r>
            <a:r>
              <a:rPr lang="it-IT" sz="1800" dirty="0" err="1"/>
              <a:t>computazionalmente</a:t>
            </a:r>
            <a:endParaRPr lang="it-IT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/>
              <a:t> Traiettorie seguite in modo corretto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/>
              <a:t> Poche vibrazioni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F7EF473-2451-4F6E-9389-28769B956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3369733"/>
            <a:ext cx="80962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92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controllore vite</a:t>
            </a:r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5A87F-8020-44B2-A37A-E0F6113BE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724" y="1617309"/>
            <a:ext cx="5552037" cy="41640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AB65AD-4B46-4813-B2C1-CC839262E171}"/>
              </a:ext>
            </a:extLst>
          </p:cNvPr>
          <p:cNvSpPr/>
          <p:nvPr/>
        </p:nvSpPr>
        <p:spPr>
          <a:xfrm>
            <a:off x="1949205" y="1323798"/>
            <a:ext cx="2483556" cy="58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C5780-CE55-4566-B3DB-92AD64773632}"/>
              </a:ext>
            </a:extLst>
          </p:cNvPr>
          <p:cNvSpPr txBox="1"/>
          <p:nvPr/>
        </p:nvSpPr>
        <p:spPr>
          <a:xfrm>
            <a:off x="1993145" y="1570245"/>
            <a:ext cx="262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Traslazione controllore PD</a:t>
            </a:r>
          </a:p>
        </p:txBody>
      </p:sp>
      <p:pic>
        <p:nvPicPr>
          <p:cNvPr id="5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BC2B191-C1EC-4BE1-AF2C-4165845A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06" y="1665625"/>
            <a:ext cx="5423194" cy="4067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52A9AC-5A4E-4E45-BFD2-F9ABBD5C3807}"/>
              </a:ext>
            </a:extLst>
          </p:cNvPr>
          <p:cNvSpPr/>
          <p:nvPr/>
        </p:nvSpPr>
        <p:spPr>
          <a:xfrm>
            <a:off x="7439378" y="1444978"/>
            <a:ext cx="2912533" cy="49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6E5FC-323E-4863-B1BE-A2AD09E2DBAE}"/>
              </a:ext>
            </a:extLst>
          </p:cNvPr>
          <p:cNvSpPr txBox="1"/>
          <p:nvPr/>
        </p:nvSpPr>
        <p:spPr>
          <a:xfrm>
            <a:off x="7301089" y="1617309"/>
            <a:ext cx="3400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Errore traslazione controllore PD</a:t>
            </a:r>
          </a:p>
        </p:txBody>
      </p:sp>
    </p:spTree>
    <p:extLst>
      <p:ext uri="{BB962C8B-B14F-4D97-AF65-F5344CB8AC3E}">
        <p14:creationId xmlns:p14="http://schemas.microsoft.com/office/powerpoint/2010/main" val="300310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controllore vite</a:t>
            </a:r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26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393DF-45E3-49BB-A7B2-2B563C5FC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1983" y="1617309"/>
            <a:ext cx="5552037" cy="4164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79064-3ADB-4F34-BC14-76F0CDE60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723" y="1570246"/>
            <a:ext cx="5552038" cy="41640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4A0111-D4B9-4FDC-8FEF-B7325C898E81}"/>
              </a:ext>
            </a:extLst>
          </p:cNvPr>
          <p:cNvSpPr/>
          <p:nvPr/>
        </p:nvSpPr>
        <p:spPr>
          <a:xfrm>
            <a:off x="2183367" y="1276734"/>
            <a:ext cx="2483556" cy="58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10E40-12B5-40AA-8CE9-81DF42368F7C}"/>
              </a:ext>
            </a:extLst>
          </p:cNvPr>
          <p:cNvSpPr txBox="1"/>
          <p:nvPr/>
        </p:nvSpPr>
        <p:spPr>
          <a:xfrm>
            <a:off x="1993145" y="1570245"/>
            <a:ext cx="251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Rotazione controllore PD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1FF5A7-25C5-44F0-BD48-4685CC2E100E}"/>
              </a:ext>
            </a:extLst>
          </p:cNvPr>
          <p:cNvSpPr/>
          <p:nvPr/>
        </p:nvSpPr>
        <p:spPr>
          <a:xfrm>
            <a:off x="7602700" y="1277823"/>
            <a:ext cx="2483556" cy="58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382B3-1FD3-4200-A3E7-9B9F29CB1351}"/>
              </a:ext>
            </a:extLst>
          </p:cNvPr>
          <p:cNvSpPr txBox="1"/>
          <p:nvPr/>
        </p:nvSpPr>
        <p:spPr>
          <a:xfrm>
            <a:off x="7602701" y="1476137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Errore rotazione controllore PD</a:t>
            </a:r>
          </a:p>
        </p:txBody>
      </p:sp>
    </p:spTree>
    <p:extLst>
      <p:ext uri="{BB962C8B-B14F-4D97-AF65-F5344CB8AC3E}">
        <p14:creationId xmlns:p14="http://schemas.microsoft.com/office/powerpoint/2010/main" val="3050508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PID braccia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25714-DBD6-44E1-9744-7A68BFA57F80}"/>
              </a:ext>
            </a:extLst>
          </p:cNvPr>
          <p:cNvSpPr txBox="1"/>
          <p:nvPr/>
        </p:nvSpPr>
        <p:spPr>
          <a:xfrm>
            <a:off x="979458" y="1137998"/>
            <a:ext cx="9078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dirty="0"/>
              <a:t>Pro: errore nullo a transitorio esaurito,  utile per traiettorie sia lente che veloci </a:t>
            </a:r>
          </a:p>
          <a:p>
            <a:pPr marL="0" indent="0" algn="just">
              <a:buNone/>
            </a:pPr>
            <a:r>
              <a:rPr lang="it-IT" sz="1800" dirty="0"/>
              <a:t>Contro: Complessità di tuning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68C3437-D87A-45B3-AEC2-3EA392F1B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67" y="2371184"/>
            <a:ext cx="6734466" cy="353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dinamica inversa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87ADB-EAC7-4800-939D-1506D81475CF}"/>
              </a:ext>
            </a:extLst>
          </p:cNvPr>
          <p:cNvSpPr txBox="1"/>
          <p:nvPr/>
        </p:nvSpPr>
        <p:spPr>
          <a:xfrm>
            <a:off x="983226" y="128077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/>
              <a:t>Basato sul modello matematico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7FC0FB-6D7B-41AA-903E-2B4787954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77" y="1650107"/>
            <a:ext cx="8286045" cy="4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1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797"/>
            <a:ext cx="10515600" cy="769249"/>
          </a:xfrm>
        </p:spPr>
        <p:txBody>
          <a:bodyPr>
            <a:normAutofit/>
          </a:bodyPr>
          <a:lstStyle/>
          <a:p>
            <a:r>
              <a:rPr lang="it-IT" sz="4400" dirty="0"/>
              <a:t>Analisi prestazioni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29</a:t>
            </a:fld>
            <a:endParaRPr lang="en-GB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B3F7B49-CA2D-44A4-BCEE-2625A0797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17393"/>
            <a:ext cx="5364288" cy="4023215"/>
          </a:xfrm>
          <a:prstGeom prst="rect">
            <a:avLst/>
          </a:prstGeom>
        </p:spPr>
      </p:pic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A272F2BA-36A3-42D4-BAA7-280586B7C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3" y="1417392"/>
            <a:ext cx="5364288" cy="4023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D21D5F-F3D4-439C-ABAE-F1DEBF16FD0F}"/>
              </a:ext>
            </a:extLst>
          </p:cNvPr>
          <p:cNvSpPr/>
          <p:nvPr/>
        </p:nvSpPr>
        <p:spPr>
          <a:xfrm>
            <a:off x="2172078" y="1106667"/>
            <a:ext cx="2483556" cy="58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702F0-6A73-4C67-A75D-5B9B69779B78}"/>
              </a:ext>
            </a:extLst>
          </p:cNvPr>
          <p:cNvSpPr/>
          <p:nvPr/>
        </p:nvSpPr>
        <p:spPr>
          <a:xfrm>
            <a:off x="6886223" y="1117600"/>
            <a:ext cx="3474262" cy="58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Controllore Dinamica inversa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87C3B-AB4B-4B06-8A1C-0CF4C4EAC498}"/>
              </a:ext>
            </a:extLst>
          </p:cNvPr>
          <p:cNvSpPr txBox="1"/>
          <p:nvPr/>
        </p:nvSpPr>
        <p:spPr>
          <a:xfrm>
            <a:off x="2830564" y="1324357"/>
            <a:ext cx="16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Controllore PID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F773C-CDDC-4A6E-8F76-2D9B6B255D77}"/>
              </a:ext>
            </a:extLst>
          </p:cNvPr>
          <p:cNvSpPr txBox="1"/>
          <p:nvPr/>
        </p:nvSpPr>
        <p:spPr>
          <a:xfrm>
            <a:off x="7578438" y="1335290"/>
            <a:ext cx="267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Controllo dinamica inversa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EC5FA7-9067-43F0-B7F5-D681B3F9EC9B}"/>
              </a:ext>
            </a:extLst>
          </p:cNvPr>
          <p:cNvSpPr/>
          <p:nvPr/>
        </p:nvSpPr>
        <p:spPr>
          <a:xfrm>
            <a:off x="3798371" y="4030133"/>
            <a:ext cx="1298222" cy="124114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E6EE9-69D0-4560-9F32-76D0CD6DC3FA}"/>
              </a:ext>
            </a:extLst>
          </p:cNvPr>
          <p:cNvSpPr/>
          <p:nvPr/>
        </p:nvSpPr>
        <p:spPr>
          <a:xfrm>
            <a:off x="9162659" y="4105029"/>
            <a:ext cx="1298222" cy="124114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2" animBg="1"/>
      <p:bldP spid="8" grpId="3" animBg="1"/>
      <p:bldP spid="14" grpId="2" animBg="1"/>
      <p:bldP spid="14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3">
            <a:extLst>
              <a:ext uri="{FF2B5EF4-FFF2-40B4-BE49-F238E27FC236}">
                <a16:creationId xmlns:a16="http://schemas.microsoft.com/office/drawing/2014/main" id="{C496F515-2D71-4FC0-BD39-DA7307A2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35" y="2997932"/>
            <a:ext cx="3053048" cy="3213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79E51-4528-468D-A93C-AED497B2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Struttura della presentazione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D125-33BE-42E4-9AAB-AB79F8F6A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20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r>
              <a:rPr lang="it-IT" dirty="0"/>
              <a:t>			</a:t>
            </a:r>
            <a:r>
              <a:rPr lang="it-IT" sz="1800" dirty="0"/>
              <a:t>Suddivisione della presentazione:</a:t>
            </a:r>
          </a:p>
          <a:p>
            <a:pPr marL="914400" lvl="2" indent="0">
              <a:buNone/>
            </a:pPr>
            <a:endParaRPr lang="it-IT" sz="1800" dirty="0"/>
          </a:p>
          <a:p>
            <a:pPr marL="914400" lvl="2" indent="0">
              <a:buNone/>
            </a:pPr>
            <a:r>
              <a:rPr lang="it-IT" sz="1800" dirty="0"/>
              <a:t>Modellazione manipolatore 				Attività Sperimentale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75459-E920-4AAC-ADAD-1F3842A7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</a:t>
            </a:fld>
            <a:endParaRPr lang="en-GB"/>
          </a:p>
        </p:txBody>
      </p:sp>
      <p:pic>
        <p:nvPicPr>
          <p:cNvPr id="6" name="Immagine 27" descr="Immagine che contiene verde, mugnaio&#10;&#10;Descrizione generata automaticamente">
            <a:extLst>
              <a:ext uri="{FF2B5EF4-FFF2-40B4-BE49-F238E27FC236}">
                <a16:creationId xmlns:a16="http://schemas.microsoft.com/office/drawing/2014/main" id="{E7A9DB35-AB3C-45A1-B53A-09F9AFFEA3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t="14508" r="6143" b="12549"/>
          <a:stretch/>
        </p:blipFill>
        <p:spPr>
          <a:xfrm>
            <a:off x="7002857" y="2997932"/>
            <a:ext cx="3537072" cy="25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7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prestazioni (2)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30</a:t>
            </a:fld>
            <a:endParaRPr lang="en-GB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A512EBA-E59B-4D72-B5D4-F63E49F24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56" y="1479131"/>
            <a:ext cx="5557244" cy="4167933"/>
          </a:xfrm>
          <a:prstGeom prst="rect">
            <a:avLst/>
          </a:prstGeom>
        </p:spPr>
      </p:pic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C6948033-28C3-42F1-B3AD-85D86130C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9130"/>
            <a:ext cx="5557246" cy="41679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59A95F-45A0-417B-8CF6-DFBA00C00F6A}"/>
              </a:ext>
            </a:extLst>
          </p:cNvPr>
          <p:cNvSpPr/>
          <p:nvPr/>
        </p:nvSpPr>
        <p:spPr>
          <a:xfrm>
            <a:off x="1881125" y="1185620"/>
            <a:ext cx="2483556" cy="58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22E28-D8BE-41F5-898D-7F3DA3AB0FEE}"/>
              </a:ext>
            </a:extLst>
          </p:cNvPr>
          <p:cNvSpPr txBox="1"/>
          <p:nvPr/>
        </p:nvSpPr>
        <p:spPr>
          <a:xfrm>
            <a:off x="2125962" y="1403310"/>
            <a:ext cx="238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Confronto errori theta1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51070D-C1D2-4F64-A9C7-2C08D4A5D418}"/>
              </a:ext>
            </a:extLst>
          </p:cNvPr>
          <p:cNvSpPr/>
          <p:nvPr/>
        </p:nvSpPr>
        <p:spPr>
          <a:xfrm>
            <a:off x="7294256" y="1164561"/>
            <a:ext cx="2483556" cy="58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C8E5FC-3E16-44F1-883E-0272FD47CB01}"/>
              </a:ext>
            </a:extLst>
          </p:cNvPr>
          <p:cNvSpPr txBox="1"/>
          <p:nvPr/>
        </p:nvSpPr>
        <p:spPr>
          <a:xfrm>
            <a:off x="7539093" y="1382251"/>
            <a:ext cx="238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Confronto errori theta2</a:t>
            </a:r>
          </a:p>
        </p:txBody>
      </p:sp>
    </p:spTree>
    <p:extLst>
      <p:ext uri="{BB962C8B-B14F-4D97-AF65-F5344CB8AC3E}">
        <p14:creationId xmlns:p14="http://schemas.microsoft.com/office/powerpoint/2010/main" val="2220566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44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Sono state testate sia traiettorie in 2D che in 3D, in particolare: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Cerchio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Quadrato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Pattern di quadrati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Spirale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9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32</a:t>
            </a:fld>
            <a:endParaRPr lang="en-GB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261470C4-D712-4A6B-8898-2EFDFEB3E8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2323979"/>
                  </p:ext>
                </p:extLst>
              </p:nvPr>
            </p:nvGraphicFramePr>
            <p:xfrm>
              <a:off x="1233206" y="1409700"/>
              <a:ext cx="3048000" cy="1714500"/>
            </p:xfrm>
            <a:graphic>
              <a:graphicData uri="http://schemas.microsoft.com/office/powerpoint/2016/slidezoom">
                <pslz:sldZm>
                  <pslz:sldZmObj sldId="390" cId="2092798494">
                    <pslz:zmPr id="{FE680B57-A305-44DA-B58D-2F863D223DA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61470C4-D712-4A6B-8898-2EFDFEB3E8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3206" y="1409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086D6E7-D18C-4332-983D-7B0A02481D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0289949"/>
                  </p:ext>
                </p:extLst>
              </p:nvPr>
            </p:nvGraphicFramePr>
            <p:xfrm>
              <a:off x="1233206" y="4067528"/>
              <a:ext cx="3048000" cy="1714500"/>
            </p:xfrm>
            <a:graphic>
              <a:graphicData uri="http://schemas.microsoft.com/office/powerpoint/2016/slidezoom">
                <pslz:sldZm>
                  <pslz:sldZmObj sldId="378" cId="1468994406">
                    <pslz:zmPr id="{60FDFA98-AE66-4B97-AAF5-7B3A42AEB454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086D6E7-D18C-4332-983D-7B0A02481D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3206" y="406752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85631BD5-F50A-42E9-96E6-AC3386D6B1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2256754"/>
                  </p:ext>
                </p:extLst>
              </p:nvPr>
            </p:nvGraphicFramePr>
            <p:xfrm>
              <a:off x="7854351" y="1397897"/>
              <a:ext cx="3048000" cy="1714500"/>
            </p:xfrm>
            <a:graphic>
              <a:graphicData uri="http://schemas.microsoft.com/office/powerpoint/2016/slidezoom">
                <pslz:sldZm>
                  <pslz:sldZmObj sldId="384" cId="832949235">
                    <pslz:zmPr id="{49AEB56F-3B3C-4160-A06E-8D95BAC7BFFA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5631BD5-F50A-42E9-96E6-AC3386D6B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54351" y="139789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D21BE19A-AE30-4F78-95F0-E4C8465021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3269212"/>
                  </p:ext>
                </p:extLst>
              </p:nvPr>
            </p:nvGraphicFramePr>
            <p:xfrm>
              <a:off x="7854351" y="4286250"/>
              <a:ext cx="3048000" cy="1714500"/>
            </p:xfrm>
            <a:graphic>
              <a:graphicData uri="http://schemas.microsoft.com/office/powerpoint/2016/slidezoom">
                <pslz:sldZm>
                  <pslz:sldZmObj sldId="385" cId="2148732487">
                    <pslz:zmPr id="{B958A651-9DD0-4C61-A532-232D789FDACD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21BE19A-AE30-4F78-95F0-E4C8465021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54351" y="42862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695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testate: cerchio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33</a:t>
            </a:fld>
            <a:endParaRPr lang="en-GB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F6072211-59D7-48FC-BE57-E6AB13178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856" y="1281315"/>
            <a:ext cx="5364288" cy="40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98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testate: Quadrato</a:t>
            </a:r>
            <a:endParaRPr lang="en-GB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4463DBC1-D37E-4818-82B6-9E37ACAF3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253331"/>
            <a:ext cx="5801782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994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testate: Pattern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35</a:t>
            </a:fld>
            <a:endParaRPr lang="en-GB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5138ABB-9640-40FC-ACC1-3D0636ED5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6" y="1176963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609"/>
            <a:ext cx="10515600" cy="769249"/>
          </a:xfrm>
        </p:spPr>
        <p:txBody>
          <a:bodyPr/>
          <a:lstStyle/>
          <a:p>
            <a:r>
              <a:rPr lang="it-IT" dirty="0"/>
              <a:t>Traiettorie testate: Spirale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36</a:t>
            </a:fld>
            <a:endParaRPr lang="en-GB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0C75BFF7-6DC6-43D4-8A74-8C4F6DE08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58" y="1231365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2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robusto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87ADB-EAC7-4800-939D-1506D81475CF}"/>
              </a:ext>
            </a:extLst>
          </p:cNvPr>
          <p:cNvSpPr txBox="1"/>
          <p:nvPr/>
        </p:nvSpPr>
        <p:spPr>
          <a:xfrm>
            <a:off x="960924" y="107377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dirty="0"/>
              <a:t>Studiato e simulato in via teorica</a:t>
            </a:r>
            <a:endParaRPr lang="it-IT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8D2E11-3E3C-474B-A08C-33C993E35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92" y="1443103"/>
            <a:ext cx="7656816" cy="48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Formule controllo robusto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38</a:t>
            </a:fld>
            <a:endParaRPr lang="en-GB"/>
          </a:p>
        </p:txBody>
      </p:sp>
      <p:pic>
        <p:nvPicPr>
          <p:cNvPr id="5" name="Picture 4" descr="\documentclass{article}&#10;\usepackage{amsmath}&#10;\pagestyle{empty}&#10;\begin{document}&#10;&#10;\begin{equation*}&#10;y = \ddot{q}^0_m + K_p\tilde{q} + K_d\dot{\tilde{q}} + \omega&#10;\end{equation*}&#10;&#10;&#10;\end{document}" title="IguanaTex Bitmap Display">
            <a:extLst>
              <a:ext uri="{FF2B5EF4-FFF2-40B4-BE49-F238E27FC236}">
                <a16:creationId xmlns:a16="http://schemas.microsoft.com/office/drawing/2014/main" id="{3ADC183E-C359-4D26-85D4-A2CD4E31E7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90" y="1253067"/>
            <a:ext cx="2759619" cy="301714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numerate}&#10;\item $\sup_{t\ge 0} ||\ddot{q}^0_m || &lt; Q_M &lt; \infty \forall \ddot{q}_m^0$&#10;\item $||I-M^{-1}\hat{M}(q_m)|| \le \alpha \le 1 \forall q_m$&#10;\item $||\tilde{n}|| \le \Phi(||\xi||) &lt; \infty \forall q_m, \dot{q}_m$&#10;\end{enumerate}&#10;&#10;\end{document}" title="IguanaTex Bitmap Display">
            <a:extLst>
              <a:ext uri="{FF2B5EF4-FFF2-40B4-BE49-F238E27FC236}">
                <a16:creationId xmlns:a16="http://schemas.microsoft.com/office/drawing/2014/main" id="{6E279D44-A50E-4D4F-8CA8-81EC81A030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11" y="2661355"/>
            <a:ext cx="4286601" cy="153529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equation*}&#10;\omega = \begin{cases}&#10;\rho(||\xi||) \frac{z}{||z||} \ for\ ||z||\ge \varepsilon \\&#10;\rho(||\xi||) \frac{z}{\varepsilon} \ \ \ for \ ||z|| &lt; \varepsilon&#10;\end{cases}&#10;\label{eq:epsilon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A481474-CE28-4250-9496-817A94655E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90" y="3049571"/>
            <a:ext cx="3262476" cy="7588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98F5C1-6790-46D0-B4BC-B763FFCC80C7}"/>
              </a:ext>
            </a:extLst>
          </p:cNvPr>
          <p:cNvSpPr/>
          <p:nvPr/>
        </p:nvSpPr>
        <p:spPr>
          <a:xfrm>
            <a:off x="7475809" y="3049571"/>
            <a:ext cx="336102" cy="379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&lt;&lt;&lt;&lt;&lt;&lt;&lt;&lt;&lt;&lt;&lt;&lt;&lt;&lt;&lt;&lt;&lt;&lt;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FDA476-C9E4-436C-AC98-595168C14AD9}"/>
              </a:ext>
            </a:extLst>
          </p:cNvPr>
          <p:cNvCxnSpPr/>
          <p:nvPr/>
        </p:nvCxnSpPr>
        <p:spPr>
          <a:xfrm flipH="1">
            <a:off x="6423378" y="3429000"/>
            <a:ext cx="1241778" cy="1526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\documentclass{article}&#10;\usepackage{amsmath}&#10;\pagestyle{empty}&#10;\begin{document}&#10;&#10;\begin{equation*}&#10;\rho(||\xi||) = \beta_0 + \beta_1||\xi||+\beta_2||\xi||^2&#10;\end{equation*}&#10;&#10;&#10;\end{document}" title="IguanaTex Bitmap Display">
            <a:extLst>
              <a:ext uri="{FF2B5EF4-FFF2-40B4-BE49-F238E27FC236}">
                <a16:creationId xmlns:a16="http://schemas.microsoft.com/office/drawing/2014/main" id="{93052753-0153-4E6C-B94C-A769324646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47" y="5318457"/>
            <a:ext cx="3346286" cy="286476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\begin{equation*}&#10;\xi = \begin{bmatrix}&#10;\tilde{q} \\ \dot{\tilde{q}}&#10;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63E0A461-7C58-4534-9003-6A25AE856FD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1792564"/>
            <a:ext cx="780190" cy="60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592E71-C980-47B5-B915-6D44B5B7266B}"/>
              </a:ext>
            </a:extLst>
          </p:cNvPr>
          <p:cNvSpPr/>
          <p:nvPr/>
        </p:nvSpPr>
        <p:spPr>
          <a:xfrm>
            <a:off x="7887856" y="3043925"/>
            <a:ext cx="336102" cy="379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7A34A4-BC5A-4B1B-958B-2DCD71B679C6}"/>
              </a:ext>
            </a:extLst>
          </p:cNvPr>
          <p:cNvCxnSpPr>
            <a:stCxn id="19" idx="0"/>
          </p:cNvCxnSpPr>
          <p:nvPr/>
        </p:nvCxnSpPr>
        <p:spPr>
          <a:xfrm flipV="1">
            <a:off x="8055907" y="2400564"/>
            <a:ext cx="487310" cy="643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\documentclass{article}&#10;\usepackage{amsmath}&#10;\pagestyle{empty}&#10;\begin{document}&#10;&#10;\begin{equation*}&#10;z = \begin{bmatrix} c_1 \tilde{q}_1 + c_2 \tilde{\dot{q}}_1 \\ &#10;c_3 \tilde{q}_2 + c_4 \tilde{\dot{q}}_2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BD103FB4-DE12-4D8C-9E2A-F857191954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84" y="5085009"/>
            <a:ext cx="1866667" cy="62323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D994375-31C0-46A0-A6FC-BD794E35E78A}"/>
              </a:ext>
            </a:extLst>
          </p:cNvPr>
          <p:cNvSpPr/>
          <p:nvPr/>
        </p:nvSpPr>
        <p:spPr>
          <a:xfrm>
            <a:off x="9276388" y="3043925"/>
            <a:ext cx="336102" cy="379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5B9C1A-3353-4B31-BF04-C00D06954A43}"/>
              </a:ext>
            </a:extLst>
          </p:cNvPr>
          <p:cNvCxnSpPr>
            <a:cxnSpLocks/>
          </p:cNvCxnSpPr>
          <p:nvPr/>
        </p:nvCxnSpPr>
        <p:spPr>
          <a:xfrm flipH="1">
            <a:off x="9042400" y="3581400"/>
            <a:ext cx="400759" cy="1503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5CF6CDB-02A3-410C-A3B9-516A4E4ABF91}"/>
              </a:ext>
            </a:extLst>
          </p:cNvPr>
          <p:cNvSpPr txBox="1"/>
          <p:nvPr/>
        </p:nvSpPr>
        <p:spPr>
          <a:xfrm>
            <a:off x="1004711" y="2200509"/>
            <a:ext cx="997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IPOTESI</a:t>
            </a:r>
          </a:p>
        </p:txBody>
      </p:sp>
    </p:spTree>
    <p:extLst>
      <p:ext uri="{BB962C8B-B14F-4D97-AF65-F5344CB8AC3E}">
        <p14:creationId xmlns:p14="http://schemas.microsoft.com/office/powerpoint/2010/main" val="228742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Uscita controllo robusto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39</a:t>
            </a:fld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782960C-D04E-4418-A084-4554309BF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6136"/>
            <a:ext cx="5527638" cy="414572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41C9EDB-3780-440C-8306-93D7D89A5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2" y="1356136"/>
            <a:ext cx="5527638" cy="414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999"/>
            <a:ext cx="430953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prima fase della modellazione matematica del robot consiste in: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cinematica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dinamica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</a:t>
            </a:r>
            <a:r>
              <a:rPr lang="it-IT" dirty="0" err="1"/>
              <a:t>cinetostatica</a:t>
            </a:r>
            <a:r>
              <a:rPr lang="it-IT" dirty="0"/>
              <a:t> e dei punti di singolarità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</a:t>
            </a:fld>
            <a:endParaRPr lang="en-GB"/>
          </a:p>
        </p:txBody>
      </p:sp>
      <p:pic>
        <p:nvPicPr>
          <p:cNvPr id="6" name="Immagine 8">
            <a:extLst>
              <a:ext uri="{FF2B5EF4-FFF2-40B4-BE49-F238E27FC236}">
                <a16:creationId xmlns:a16="http://schemas.microsoft.com/office/drawing/2014/main" id="{BDE94077-B71F-47FF-8ACA-110CFF33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795" y="1259353"/>
            <a:ext cx="5308005" cy="433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00D2A-584D-4584-AA55-DA6011CC0F63}"/>
              </a:ext>
            </a:extLst>
          </p:cNvPr>
          <p:cNvSpPr txBox="1"/>
          <p:nvPr/>
        </p:nvSpPr>
        <p:spPr>
          <a:xfrm>
            <a:off x="8331200" y="5463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2370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Confronto controllo robusto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40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A84E7-FC5A-42E9-BF92-C78C9194F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993" y="1585197"/>
            <a:ext cx="4916807" cy="3687605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40E6D4B-67F4-4855-BDB4-FD0A9A7BD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5196"/>
            <a:ext cx="4916807" cy="368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43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729"/>
            <a:ext cx="10515600" cy="769249"/>
          </a:xfrm>
        </p:spPr>
        <p:txBody>
          <a:bodyPr>
            <a:normAutofit/>
          </a:bodyPr>
          <a:lstStyle/>
          <a:p>
            <a:r>
              <a:rPr lang="it-IT" sz="4400" dirty="0"/>
              <a:t>Conclusioni e sviluppi futuri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87ADB-EAC7-4800-939D-1506D81475CF}"/>
              </a:ext>
            </a:extLst>
          </p:cNvPr>
          <p:cNvSpPr txBox="1"/>
          <p:nvPr/>
        </p:nvSpPr>
        <p:spPr>
          <a:xfrm>
            <a:off x="960924" y="1077978"/>
            <a:ext cx="1039287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it-IT" dirty="0"/>
          </a:p>
          <a:p>
            <a:pPr marL="0" indent="0" algn="just">
              <a:buNone/>
            </a:pPr>
            <a:r>
              <a:rPr lang="it-IT" sz="2400" dirty="0"/>
              <a:t>Sviluppi futuri: </a:t>
            </a:r>
          </a:p>
          <a:p>
            <a:pPr marL="0" indent="0" algn="just">
              <a:buNone/>
            </a:pPr>
            <a:endParaRPr lang="it-IT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Miglioramento modello tramite studio degli attriti:</a:t>
            </a:r>
          </a:p>
          <a:p>
            <a:pPr marL="800100" lvl="1" indent="-342900" algn="just">
              <a:buAutoNum type="arabicPeriod"/>
            </a:pPr>
            <a:r>
              <a:rPr lang="it-IT" sz="2400" dirty="0"/>
              <a:t>Migliore velocità stimata</a:t>
            </a:r>
          </a:p>
          <a:p>
            <a:pPr marL="800100" lvl="1" indent="-342900" algn="just">
              <a:buAutoNum type="arabicPeriod"/>
            </a:pPr>
            <a:r>
              <a:rPr lang="it-IT" sz="2400" dirty="0"/>
              <a:t>Migliore controllo</a:t>
            </a:r>
          </a:p>
          <a:p>
            <a:pPr marL="0" indent="0" algn="just">
              <a:buNone/>
            </a:pPr>
            <a:endParaRPr lang="it-IT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Implementazione controllo robusto</a:t>
            </a:r>
          </a:p>
        </p:txBody>
      </p:sp>
    </p:spTree>
    <p:extLst>
      <p:ext uri="{BB962C8B-B14F-4D97-AF65-F5344CB8AC3E}">
        <p14:creationId xmlns:p14="http://schemas.microsoft.com/office/powerpoint/2010/main" val="2712363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868" y="1041400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it-IT" sz="6000" dirty="0"/>
              <a:t>Grazie per l’attenzione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65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vite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99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vite è un sistema composto da: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Vite a ricircolo di sfere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Guida lineare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</a:t>
            </a:fld>
            <a:endParaRPr lang="en-GB"/>
          </a:p>
        </p:txBody>
      </p:sp>
      <p:pic>
        <p:nvPicPr>
          <p:cNvPr id="8" name="Picture 7" descr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CE24DC5-07BB-487E-BDEF-A27A0C3170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59" y="2606546"/>
            <a:ext cx="1718857" cy="60800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574D28E-753E-4F47-B6F9-D3CD559B17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77" y="1187050"/>
            <a:ext cx="3033023" cy="4580017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begin{equation*}&#10;\dot{\theta}_{1v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D382683-1A42-4107-AEA7-7F2642D9A3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169" y="3554218"/>
            <a:ext cx="306286" cy="27581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\begin{equation*}&#10;\dot{\theta}_{2v}&#10;\end{equation*}&#10;&#10;&#10;\end{document}" title="IguanaTex Bitmap Display">
            <a:extLst>
              <a:ext uri="{FF2B5EF4-FFF2-40B4-BE49-F238E27FC236}">
                <a16:creationId xmlns:a16="http://schemas.microsoft.com/office/drawing/2014/main" id="{6CC7B495-8DB3-4A65-8BBD-B295BCF6CB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12" y="1848902"/>
            <a:ext cx="306286" cy="27581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\begin{equation*}&#10;\begin{bmatrix} \dot{z} \\ \dot{\varphi} \end{bmatrix} = J_e \begin{bmatrix} \dot{\theta}_{1v} \\ \dot{\theta}_{2v}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92C1727-6315-47F7-B726-14DD3DD961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21" y="3682263"/>
            <a:ext cx="1542095" cy="629333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begin{equation*}&#10;    \begin{bmatrix} C_{1v} \\ C_{2v} \end{bmatrix} = J_e^T \begin{bmatrix} m_e &amp; 0 \\ 0 &amp; I_v\end{bmatrix}&#10;    J_e \begin{bmatrix}&#10;    \ddot{\theta}_{1v} \\ \ddot{\theta}_{2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35D37B0D-14A0-41F8-BB47-8073E76CCB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33" y="4827981"/>
            <a:ext cx="3268571" cy="629333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\begin{equation*}&#10;\dot{z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7479AB8-40D3-41C1-B12B-6AFCA3743FC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256" y="5615606"/>
            <a:ext cx="108190" cy="17219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equation*}&#10;\dot{\varphi}&#10;\end{equation*}&#10;&#10;&#10;\end{document}" title="IguanaTex Bitmap Display">
            <a:extLst>
              <a:ext uri="{FF2B5EF4-FFF2-40B4-BE49-F238E27FC236}">
                <a16:creationId xmlns:a16="http://schemas.microsoft.com/office/drawing/2014/main" id="{2F6C0AB9-48C4-4BE3-9D28-F3B9F24CDF9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169" y="4715219"/>
            <a:ext cx="144762" cy="22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3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link: Analisi cinematica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2F921-4887-487A-85F3-9829BB502791}"/>
              </a:ext>
            </a:extLst>
          </p:cNvPr>
          <p:cNvSpPr txBox="1"/>
          <p:nvPr/>
        </p:nvSpPr>
        <p:spPr>
          <a:xfrm>
            <a:off x="855945" y="1263767"/>
            <a:ext cx="5086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l’analisi cinematica delle braccia è  stato considerato il sistema seguente, ottenuto dalle equazioni alle circonferenze</a:t>
            </a:r>
          </a:p>
          <a:p>
            <a:endParaRPr lang="it-IT" sz="2000" dirty="0"/>
          </a:p>
        </p:txBody>
      </p:sp>
      <p:pic>
        <p:nvPicPr>
          <p:cNvPr id="11" name="Picture 10" descr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43C4540-DED3-427E-8A46-AB6F73D57F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54" y="1381966"/>
            <a:ext cx="5308340" cy="912514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48FDE0E4-97D1-4575-8B1B-8F56A7064C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51" y="2674669"/>
            <a:ext cx="1602234" cy="75885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16E9B27-4C6A-48A9-B480-4299D4CB55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53" y="3965122"/>
            <a:ext cx="2825959" cy="758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9F5D94-0E6D-4ADE-A92E-3D98D76DFC2C}"/>
              </a:ext>
            </a:extLst>
          </p:cNvPr>
          <p:cNvSpPr txBox="1"/>
          <p:nvPr/>
        </p:nvSpPr>
        <p:spPr>
          <a:xfrm>
            <a:off x="1540344" y="58774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4BFBB-726B-477A-A207-9010F687084D}"/>
              </a:ext>
            </a:extLst>
          </p:cNvPr>
          <p:cNvSpPr txBox="1"/>
          <p:nvPr/>
        </p:nvSpPr>
        <p:spPr>
          <a:xfrm>
            <a:off x="354315" y="32443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D6B4FE-56D9-4494-ADE3-CE0B90388852}"/>
              </a:ext>
            </a:extLst>
          </p:cNvPr>
          <p:cNvSpPr txBox="1"/>
          <p:nvPr/>
        </p:nvSpPr>
        <p:spPr>
          <a:xfrm>
            <a:off x="3398947" y="58774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EB803-0E29-40DB-B9FD-7D3BF8D68823}"/>
              </a:ext>
            </a:extLst>
          </p:cNvPr>
          <p:cNvSpPr txBox="1"/>
          <p:nvPr/>
        </p:nvSpPr>
        <p:spPr>
          <a:xfrm>
            <a:off x="4383132" y="317065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9A4A117-3F50-43A7-B1EA-6F3B6A35F2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4" y="2338807"/>
            <a:ext cx="6372362" cy="3908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22978-DD65-41BF-875F-9655CFB73FCA}"/>
              </a:ext>
            </a:extLst>
          </p:cNvPr>
          <p:cNvSpPr txBox="1"/>
          <p:nvPr/>
        </p:nvSpPr>
        <p:spPr>
          <a:xfrm>
            <a:off x="2322691" y="2446867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Equazioni alle circonferenze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76406-18F3-4B5A-BA5C-0BA51BA0B2EB}"/>
              </a:ext>
            </a:extLst>
          </p:cNvPr>
          <p:cNvSpPr txBox="1"/>
          <p:nvPr/>
        </p:nvSpPr>
        <p:spPr>
          <a:xfrm>
            <a:off x="2168642" y="406456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518510-43A3-4D9E-BA45-38102441A224}"/>
              </a:ext>
            </a:extLst>
          </p:cNvPr>
          <p:cNvSpPr txBox="1"/>
          <p:nvPr/>
        </p:nvSpPr>
        <p:spPr>
          <a:xfrm>
            <a:off x="4807009" y="406456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3DC1A6-EA36-40D9-9963-2CAB22F3E877}"/>
              </a:ext>
            </a:extLst>
          </p:cNvPr>
          <p:cNvSpPr txBox="1"/>
          <p:nvPr/>
        </p:nvSpPr>
        <p:spPr>
          <a:xfrm>
            <a:off x="3557010" y="308145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D533D-1C0D-460A-8F9E-A0554233318E}"/>
              </a:ext>
            </a:extLst>
          </p:cNvPr>
          <p:cNvSpPr txBox="1"/>
          <p:nvPr/>
        </p:nvSpPr>
        <p:spPr>
          <a:xfrm>
            <a:off x="2693576" y="50854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8E35D-8D3E-4C10-A6EF-2666D78902F0}"/>
              </a:ext>
            </a:extLst>
          </p:cNvPr>
          <p:cNvSpPr txBox="1"/>
          <p:nvPr/>
        </p:nvSpPr>
        <p:spPr>
          <a:xfrm>
            <a:off x="4237099" y="508542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3034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8B7D9-5794-4634-AEE2-E11C011A58E2}"/>
              </a:ext>
            </a:extLst>
          </p:cNvPr>
          <p:cNvSpPr txBox="1"/>
          <p:nvPr/>
        </p:nvSpPr>
        <p:spPr>
          <a:xfrm>
            <a:off x="6126480" y="1584662"/>
            <a:ext cx="573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il calcolo della dinamica è stata usata la tecnica Principio Lavori Virtuali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001846FA-D2B5-4CB8-BB8D-D98A2DCE0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14" y="1584662"/>
            <a:ext cx="5308005" cy="433929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equation*}&#10;    \sum_{i=0}^m F_i\delta q_j\label{eq:din}&#10;\end{equation*}&#10;&#10;&#10;&#10;\end{document}" title="IguanaTex Bitmap Display">
            <a:extLst>
              <a:ext uri="{FF2B5EF4-FFF2-40B4-BE49-F238E27FC236}">
                <a16:creationId xmlns:a16="http://schemas.microsoft.com/office/drawing/2014/main" id="{1B5C067E-FCFA-4A6B-85CF-76D87209C6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58" y="2714242"/>
            <a:ext cx="952381" cy="694857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1358E259-189C-41EE-85DE-80154EEDF6FC}"/>
              </a:ext>
            </a:extLst>
          </p:cNvPr>
          <p:cNvSpPr/>
          <p:nvPr/>
        </p:nvSpPr>
        <p:spPr>
          <a:xfrm>
            <a:off x="8629648" y="3561971"/>
            <a:ext cx="304800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\documentclass{article}&#10;\usepackage{amsmath}&#10;\pagestyle{empty}&#10;\begin{document}&#10;&#10;\begin{equation*}&#10;\tau = M(\theta)\ddot{\theta} + C(\theta,\dot{\theta})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B02C3EE-9558-420C-9DF8-3831C91DFD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74" y="4684892"/>
            <a:ext cx="2377143" cy="3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1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2178-595D-4AC9-8ED4-0DD51971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</a:t>
            </a:r>
            <a:r>
              <a:rPr lang="it-IT" dirty="0" err="1"/>
              <a:t>simulink</a:t>
            </a:r>
            <a:endParaRPr lang="it-IT" dirty="0"/>
          </a:p>
        </p:txBody>
      </p:sp>
      <p:pic>
        <p:nvPicPr>
          <p:cNvPr id="4" name="Picture 3" descr="\documentclass{article}&#10;\usepackage{amsmath}&#10;\pagestyle{empty}&#10;\begin{document}&#10;&#10;\begin{equation*}&#10;\ddot{\theta} = M^{-1} (-C\dot{\theta}+\tau)&#10;\end{equation*}&#10;&#10;&#10;\end{document}" title="IguanaTex Bitmap Display">
            <a:extLst>
              <a:ext uri="{FF2B5EF4-FFF2-40B4-BE49-F238E27FC236}">
                <a16:creationId xmlns:a16="http://schemas.microsoft.com/office/drawing/2014/main" id="{C8007A05-D108-4A57-A0FC-A1949508CC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86" y="1294777"/>
            <a:ext cx="2139428" cy="300190"/>
          </a:xfrm>
          <a:prstGeom prst="rect">
            <a:avLst/>
          </a:prstGeom>
        </p:spPr>
      </p:pic>
      <p:pic>
        <p:nvPicPr>
          <p:cNvPr id="10" name="Content Placeholder 9" descr="A picture containing chart&#10;&#10;Description automatically generated">
            <a:extLst>
              <a:ext uri="{FF2B5EF4-FFF2-40B4-BE49-F238E27FC236}">
                <a16:creationId xmlns:a16="http://schemas.microsoft.com/office/drawing/2014/main" id="{8E3FA3F3-6CB3-4694-8686-B5940D962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970"/>
            <a:ext cx="10515600" cy="3547354"/>
          </a:xfrm>
        </p:spPr>
      </p:pic>
    </p:spTree>
    <p:extLst>
      <p:ext uri="{BB962C8B-B14F-4D97-AF65-F5344CB8AC3E}">
        <p14:creationId xmlns:p14="http://schemas.microsoft.com/office/powerpoint/2010/main" val="205905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su Adams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849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Ai fini della validazione dei risultati ottenuti è stato realizzato un modello su Adams: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C6BD13F-82FE-4ECA-8B4F-3CE322F8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88589"/>
            <a:ext cx="5211562" cy="358050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C1BEFD9-62B7-4040-A28D-A82850E75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48" y="2278905"/>
            <a:ext cx="4085025" cy="35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9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45.8942"/>
  <p:tag name="LATEXADDIN" val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/>
  <p:tag name="IGUANATEXSIZE" val="20"/>
  <p:tag name="IGUANATEXCURSOR" val="20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3.356"/>
  <p:tag name="LATEXADDIN" val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/>
  <p:tag name="IGUANATEXSIZE" val="20"/>
  <p:tag name="IGUANATEXCURSOR" val="303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468.6914"/>
  <p:tag name="LATEXADDIN" val="\documentclass{article}&#10;\usepackage{amsmath}&#10;\pagestyle{empty}&#10;\begin{document}&#10;\begin{equation*}&#10;    \sum_{i=0}^m F_i\delta q_j\label{eq:din}&#10;\end{equation*}&#10;&#10;&#10;&#10;\end{document}"/>
  <p:tag name="IGUANATEXSIZE" val="20"/>
  <p:tag name="IGUANATEXCURSOR" val="15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1169.854"/>
  <p:tag name="LATEXADDIN" val="\documentclass{article}&#10;\usepackage{amsmath}&#10;\pagestyle{empty}&#10;\begin{document}&#10;&#10;\begin{equation*}&#10;\tau = M(\theta)\ddot{\theta} + C(\theta,\dot{\theta})\dot{\theta}&#10;\end{equation*}&#10;&#10;&#10;\end{document}"/>
  <p:tag name="IGUANATEXSIZE" val="20"/>
  <p:tag name="IGUANATEXCURSOR" val="165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1052.868"/>
  <p:tag name="LATEXADDIN" val="\documentclass{article}&#10;\usepackage{amsmath}&#10;\pagestyle{empty}&#10;\begin{document}&#10;&#10;\begin{equation*}&#10;\ddot{\theta} = M^{-1} (-C\dot{\theta}+\tau)&#10;\end{equation*}&#10;&#10;&#10;\end{document}"/>
  <p:tag name="IGUANATEXSIZE" val="20"/>
  <p:tag name="IGUANATEXCURSOR" val="143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05.4369"/>
  <p:tag name="LATEXADDIN" val="\documentclass{article}&#10;\usepackage{amsmath}&#10;\pagestyle{empty}&#10;\begin{document}&#10;&#10;\begin{equation*}&#10;\overrightarrow{AC} // \overrightarrow{CE}&#10;\end{equation*}&#10;&#10;&#10;\end{document}"/>
  <p:tag name="IGUANATEXSIZE" val="20"/>
  <p:tag name="IGUANATEXCURSOR" val="14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30.1837"/>
  <p:tag name="LATEXADDIN" val="\documentclass{article}&#10;\usepackage{amsmath}&#10;\pagestyle{empty}&#10;\begin{document}&#10;&#10;\begin{equation*}&#10;\overrightarrow{BD} // \overrightarrow{DE}&#10;\end{equation*}&#10;&#10;&#10;\end{document}"/>
  <p:tag name="IGUANATEXSIZE" val="20"/>
  <p:tag name="IGUANATEXCURSOR" val="14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15.1856"/>
  <p:tag name="LATEXADDIN" val="\documentclass{article}&#10;\usepackage{amsmath}&#10;\pagestyle{empty}&#10;\begin{document}&#10;&#10;\begin{equation*}&#10;\overrightarrow{CE} // \overrightarrow{ED}&#10;\end{equation*}&#10;&#10;&#10;\end{document}"/>
  <p:tag name="IGUANATEXSIZE" val="20"/>
  <p:tag name="IGUANATEXCURSOR" val="140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946.007"/>
  <p:tag name="LATEXADDIN" val="\documentclass{article}&#10;\usepackage{amsmath}&#10;\pagestyle{empty}&#10;\begin{document}&#10;&#10;\begin{equation*}&#10; r = \frac{\max \lambda}{\min \lambda} t.c. \ \lambda \in eig(J_{man} = JJ^T)&#10;\end{equation*}&#10;&#10;&#10;\end{document}"/>
  <p:tag name="IGUANATEXSIZE" val="20"/>
  <p:tag name="IGUANATEXCURSOR" val="17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358.08"/>
  <p:tag name="LATEXADDIN" val="\documentclass{article}&#10;\usepackage{amsmath}&#10;\pagestyle{empty}&#10;\begin{document}&#10;&#10;\begin{equation*}&#10;y = \ddot{q}^0_m + K_p\tilde{q} + K_d\dot{\tilde{q}} + \omega&#10;\end{equation*}&#10;&#10;&#10;\end{document}"/>
  <p:tag name="IGUANATEXSIZE" val="20"/>
  <p:tag name="IGUANATEXCURSOR" val="160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9175"/>
  <p:tag name="ORIGINALWIDTH" val="1842.52"/>
  <p:tag name="LATEXADDIN" val="\documentclass{article}&#10;\usepackage{amsmath}&#10;\pagestyle{empty}&#10;\begin{document}&#10;&#10;\begin{enumerate}&#10;\item $\sup_{t\ge 0} ||\ddot{q}^0_m || &lt; Q_M &lt; \infty \forall \ddot{q}_m^0$&#10;\item $||I-M^{-1}\hat{M}(q_m)|| \le \alpha \le 1 \forall q_m$&#10;\item $||\tilde{n}|| \le \Phi(||\xi||) &lt; \infty \forall q_m, \dot{q}_m$&#10;\end{enumerate}&#10;&#10;\end{document}"/>
  <p:tag name="IGUANATEXSIZE" val="20"/>
  <p:tag name="IGUANATEXCURSOR" val="325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50.7312"/>
  <p:tag name="LATEXADDIN" val="\documentclass{article}&#10;\usepackage{amsmath}&#10;\pagestyle{empty}&#10;\begin{document}&#10;&#10;\begin{equation*}&#10;\dot{\theta}_{1v}&#10;\end{equation*}&#10;&#10;&#10;\end{document}"/>
  <p:tag name="IGUANATEXSIZE" val="20"/>
  <p:tag name="IGUANATEXCURSOR" val="99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05.549"/>
  <p:tag name="LATEXADDIN" val="\documentclass{article}&#10;\usepackage{amsmath}&#10;\pagestyle{empty}&#10;\begin{document}&#10;&#10;\begin{equation*}&#10;\omega = \begin{cases}&#10;\rho(||\xi||) \frac{z}{||z||} \ for\ ||z||\ge \varepsilon \\&#10;\rho(||\xi||) \frac{z}{\varepsilon} \ \ \ for \ ||z|| &lt; \varepsilon&#10;\end{cases}&#10;\label{eq:epsilon}&#10;\end{equation*}&#10;&#10;&#10;\end{document}"/>
  <p:tag name="IGUANATEXSIZE" val="20"/>
  <p:tag name="IGUANATEXCURSOR" val="29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646.794"/>
  <p:tag name="LATEXADDIN" val="\documentclass{article}&#10;\usepackage{amsmath}&#10;\pagestyle{empty}&#10;\begin{document}&#10;&#10;\begin{equation*}&#10;\rho(||\xi||) = \beta_0 + \beta_1||\xi||+\beta_2||\xi||^2&#10;\end{equation*}&#10;&#10;&#10;\end{document}"/>
  <p:tag name="IGUANATEXSIZE" val="20"/>
  <p:tag name="IGUANATEXCURSOR" val="15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383.952"/>
  <p:tag name="LATEXADDIN" val="\documentclass{article}&#10;\usepackage{amsmath}&#10;\pagestyle{empty}&#10;\begin{document}&#10;&#10;\begin{equation*}&#10;\xi = \begin{bmatrix}&#10;\tilde{q} \\ \dot{\tilde{q}}&#10;\end{bmatrix}&#10;\end{equation*}&#10;&#10;&#10;\end{document}"/>
  <p:tag name="IGUANATEXSIZE" val="20"/>
  <p:tag name="IGUANATEXCURSOR" val="163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7116"/>
  <p:tag name="ORIGINALWIDTH" val="918.6352"/>
  <p:tag name="LATEXADDIN" val="\documentclass{article}&#10;\usepackage{amsmath}&#10;\pagestyle{empty}&#10;\begin{document}&#10;&#10;\begin{equation*}&#10;z = \begin{bmatrix} c_1 \tilde{q}_1 + c_2 \tilde{\dot{q}}_1 \\ &#10;c_3 \tilde{q}_2 + c_4 \tilde{\dot{q}}_2 \end{bmatrix}&#10;\end{equation*}&#10;&#10;&#10;\end{document}"/>
  <p:tag name="IGUANATEXSIZE" val="20"/>
  <p:tag name="IGUANATEXCURSOR" val="180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50.7312"/>
  <p:tag name="LATEXADDIN" val="\documentclass{article}&#10;\usepackage{amsmath}&#10;\pagestyle{empty}&#10;\begin{document}&#10;&#10;\begin{equation*}&#10;\dot{\theta}_{2v}&#10;\end{equation*}&#10;&#10;&#10;\end{document}"/>
  <p:tag name="IGUANATEXSIZE" val="20"/>
  <p:tag name="IGUANATEXCURSOR" val="11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58.9051"/>
  <p:tag name="LATEXADDIN" val="\documentclass{article}&#10;\usepackage{amsmath}&#10;\pagestyle{empty}&#10;\begin{document}&#10;&#10;\begin{equation*}&#10;\begin{bmatrix} \dot{z} \\ \dot{\varphi} \end{bmatrix} = J_e \begin{bmatrix} \dot{\theta}_{1v} \\ \dot{\theta}_{2v}\end{bmatrix}&#10;\end{equation*}&#10;&#10;&#10;\end{document}"/>
  <p:tag name="IGUANATEXSIZE" val="20"/>
  <p:tag name="IGUANATEXCURSOR" val="21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608.549"/>
  <p:tag name="LATEXADDIN" val="\documentclass{article}&#10;\usepackage{amsmath}&#10;\pagestyle{empty}&#10;\begin{document}&#10;&#10;\begin{equation*}&#10;    \begin{bmatrix} C_{1v} \\ C_{2v} \end{bmatrix} = J_e^T \begin{bmatrix} m_e &amp; 0 \\ 0 &amp; I_v\end{bmatrix}&#10;    J_e \begin{bmatrix}&#10;    \ddot{\theta}_{1v} \\ \ddot{\theta}_{2v}&#10;    \end{bmatrix}&#10;\end{equation*}&#10;&#10;&#10;\end{document}"/>
  <p:tag name="IGUANATEXSIZE" val="20"/>
  <p:tag name="IGUANATEXCURSOR" val="27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53.24331"/>
  <p:tag name="LATEXADDIN" val="\documentclass{article}&#10;\usepackage{amsmath}&#10;\pagestyle{empty}&#10;\begin{document}&#10;&#10;\begin{equation*}&#10;\dot{z}&#10;\end{equation*}&#10;&#10;&#10;\end{document}"/>
  <p:tag name="IGUANATEXSIZE" val="20"/>
  <p:tag name="IGUANATEXCURSOR" val="10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71.2411"/>
  <p:tag name="LATEXADDIN" val="\documentclass{article}&#10;\usepackage{amsmath}&#10;\pagestyle{empty}&#10;\begin{document}&#10;&#10;\begin{equation*}&#10;\dot{\varphi}&#10;\end{equation*}&#10;&#10;&#10;\end{document}"/>
  <p:tag name="IGUANATEXSIZE" val="20"/>
  <p:tag name="IGUANATEXCURSOR" val="112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172.479"/>
  <p:tag name="LATEXADDIN" val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/>
  <p:tag name="IGUANATEXSIZE" val="20"/>
  <p:tag name="IGUANATEXCURSOR" val="27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653.9183"/>
  <p:tag name="LATEXADDIN" val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/>
  <p:tag name="IGUANATEXSIZE" val="20"/>
  <p:tag name="IGUANATEXCURSOR" val="8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6816</TotalTime>
  <Words>2053</Words>
  <Application>Microsoft Office PowerPoint</Application>
  <PresentationFormat>Widescreen</PresentationFormat>
  <Paragraphs>268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CMR12</vt:lpstr>
      <vt:lpstr>Office Theme</vt:lpstr>
      <vt:lpstr>Indagine teorica e sperimentale sul controllo centralizzato per un robot a cinematica parallela</vt:lpstr>
      <vt:lpstr>Dispositivo oggetto della tesi</vt:lpstr>
      <vt:lpstr>Struttura della presentazione</vt:lpstr>
      <vt:lpstr>Modellazione Manipolatore</vt:lpstr>
      <vt:lpstr>Modellazione vite</vt:lpstr>
      <vt:lpstr>Modellazione link: Analisi cinematica</vt:lpstr>
      <vt:lpstr>Modellazione braccia: Analisi dinamica</vt:lpstr>
      <vt:lpstr>Modello simulink</vt:lpstr>
      <vt:lpstr>Modellazione su Adams</vt:lpstr>
      <vt:lpstr>Confronto modellazione sperimentale e Adams</vt:lpstr>
      <vt:lpstr>Analisi cinetostatica</vt:lpstr>
      <vt:lpstr>Analisi punti di singolarità</vt:lpstr>
      <vt:lpstr>Manipolabilità</vt:lpstr>
      <vt:lpstr>Spazio di lavoro usato per le movimentazioni</vt:lpstr>
      <vt:lpstr>Attività sperimentale</vt:lpstr>
      <vt:lpstr>Banco prova</vt:lpstr>
      <vt:lpstr>Configurazione robot: comunicazione</vt:lpstr>
      <vt:lpstr>Configurazione robot: comunicazione (2)</vt:lpstr>
      <vt:lpstr>Azionamenti: scambio di messaggi</vt:lpstr>
      <vt:lpstr>Implementazione software di controllo</vt:lpstr>
      <vt:lpstr>Macchina a stati</vt:lpstr>
      <vt:lpstr>Pannello di controllo</vt:lpstr>
      <vt:lpstr>Strategie di controllo</vt:lpstr>
      <vt:lpstr>Sistema controllore vite</vt:lpstr>
      <vt:lpstr>Analisi controllore vite</vt:lpstr>
      <vt:lpstr>Analisi controllore vite</vt:lpstr>
      <vt:lpstr>Implementazione controllore PID braccia</vt:lpstr>
      <vt:lpstr>Controllo dinamica inversa</vt:lpstr>
      <vt:lpstr>Analisi prestazioni</vt:lpstr>
      <vt:lpstr>Analisi prestazioni (2)</vt:lpstr>
      <vt:lpstr>Traiettorie testate</vt:lpstr>
      <vt:lpstr>Traiettorie testate</vt:lpstr>
      <vt:lpstr>Traiettorie testate: cerchio</vt:lpstr>
      <vt:lpstr>Traiettorie testate: Quadrato</vt:lpstr>
      <vt:lpstr>Traiettorie testate: Pattern</vt:lpstr>
      <vt:lpstr>Traiettorie testate: Spirale</vt:lpstr>
      <vt:lpstr>Controllo robusto</vt:lpstr>
      <vt:lpstr>Formule controllo robusto</vt:lpstr>
      <vt:lpstr>Uscita controllo robusto</vt:lpstr>
      <vt:lpstr>Confronto controllo robusto</vt:lpstr>
      <vt:lpstr>Conclusioni e 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Ravasio</dc:creator>
  <cp:lastModifiedBy>Daniele Ravasio</cp:lastModifiedBy>
  <cp:revision>551</cp:revision>
  <cp:lastPrinted>2021-12-16T16:18:15Z</cp:lastPrinted>
  <dcterms:created xsi:type="dcterms:W3CDTF">2021-11-12T09:07:58Z</dcterms:created>
  <dcterms:modified xsi:type="dcterms:W3CDTF">2021-12-20T14:50:15Z</dcterms:modified>
</cp:coreProperties>
</file>